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2" r:id="rId6"/>
    <p:sldId id="263" r:id="rId7"/>
    <p:sldId id="265" r:id="rId8"/>
    <p:sldId id="266" r:id="rId9"/>
    <p:sldId id="267" r:id="rId10"/>
    <p:sldId id="268" r:id="rId11"/>
    <p:sldId id="269" r:id="rId12"/>
    <p:sldId id="270" r:id="rId13"/>
    <p:sldId id="273" r:id="rId14"/>
    <p:sldId id="271" r:id="rId15"/>
    <p:sldId id="274" r:id="rId16"/>
    <p:sldId id="275" r:id="rId17"/>
    <p:sldId id="283" r:id="rId18"/>
    <p:sldId id="276" r:id="rId19"/>
    <p:sldId id="284" r:id="rId20"/>
    <p:sldId id="277" r:id="rId21"/>
    <p:sldId id="278" r:id="rId22"/>
    <p:sldId id="279" r:id="rId23"/>
    <p:sldId id="280" r:id="rId24"/>
    <p:sldId id="281" r:id="rId25"/>
    <p:sldId id="285" r:id="rId26"/>
    <p:sldId id="282" r:id="rId27"/>
    <p:sldId id="264" r:id="rId28"/>
    <p:sldId id="286" r:id="rId2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436686C9-8BB2-49C2-8746-A0A99D086BC3}" type="datetimeFigureOut">
              <a:rPr lang="es-CO" smtClean="0"/>
              <a:t>15/03/2016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EAE4C840-1CC9-47F1-A6DB-5D04DB469224}" type="slidenum">
              <a:rPr lang="es-CO" smtClean="0"/>
              <a:t>‹Nº›</a:t>
            </a:fld>
            <a:endParaRPr lang="es-CO" dirty="0"/>
          </a:p>
        </p:txBody>
      </p:sp>
    </p:spTree>
    <p:extLst>
      <p:ext uri="{BB962C8B-B14F-4D97-AF65-F5344CB8AC3E}">
        <p14:creationId xmlns:p14="http://schemas.microsoft.com/office/powerpoint/2010/main" val="3703921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36686C9-8BB2-49C2-8746-A0A99D086BC3}" type="datetimeFigureOut">
              <a:rPr lang="es-CO" smtClean="0"/>
              <a:t>15/03/2016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EAE4C840-1CC9-47F1-A6DB-5D04DB469224}" type="slidenum">
              <a:rPr lang="es-CO" smtClean="0"/>
              <a:t>‹Nº›</a:t>
            </a:fld>
            <a:endParaRPr lang="es-CO" dirty="0"/>
          </a:p>
        </p:txBody>
      </p:sp>
    </p:spTree>
    <p:extLst>
      <p:ext uri="{BB962C8B-B14F-4D97-AF65-F5344CB8AC3E}">
        <p14:creationId xmlns:p14="http://schemas.microsoft.com/office/powerpoint/2010/main" val="36064792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36686C9-8BB2-49C2-8746-A0A99D086BC3}" type="datetimeFigureOut">
              <a:rPr lang="es-CO" smtClean="0"/>
              <a:t>15/03/2016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EAE4C840-1CC9-47F1-A6DB-5D04DB469224}" type="slidenum">
              <a:rPr lang="es-CO" smtClean="0"/>
              <a:t>‹Nº›</a:t>
            </a:fld>
            <a:endParaRPr lang="es-CO" dirty="0"/>
          </a:p>
        </p:txBody>
      </p:sp>
    </p:spTree>
    <p:extLst>
      <p:ext uri="{BB962C8B-B14F-4D97-AF65-F5344CB8AC3E}">
        <p14:creationId xmlns:p14="http://schemas.microsoft.com/office/powerpoint/2010/main" val="2099446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436686C9-8BB2-49C2-8746-A0A99D086BC3}" type="datetimeFigureOut">
              <a:rPr lang="es-CO" smtClean="0"/>
              <a:t>15/03/2016</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EAE4C840-1CC9-47F1-A6DB-5D04DB469224}" type="slidenum">
              <a:rPr lang="es-CO" smtClean="0"/>
              <a:t>‹Nº›</a:t>
            </a:fld>
            <a:endParaRPr lang="es-CO" dirty="0"/>
          </a:p>
        </p:txBody>
      </p:sp>
    </p:spTree>
    <p:extLst>
      <p:ext uri="{BB962C8B-B14F-4D97-AF65-F5344CB8AC3E}">
        <p14:creationId xmlns:p14="http://schemas.microsoft.com/office/powerpoint/2010/main" val="31176044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436686C9-8BB2-49C2-8746-A0A99D086BC3}" type="datetimeFigureOut">
              <a:rPr lang="es-CO" smtClean="0"/>
              <a:t>15/03/2016</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EAE4C840-1CC9-47F1-A6DB-5D04DB469224}" type="slidenum">
              <a:rPr lang="es-CO" smtClean="0"/>
              <a:t>‹Nº›</a:t>
            </a:fld>
            <a:endParaRPr lang="es-CO" dirty="0"/>
          </a:p>
        </p:txBody>
      </p:sp>
    </p:spTree>
    <p:extLst>
      <p:ext uri="{BB962C8B-B14F-4D97-AF65-F5344CB8AC3E}">
        <p14:creationId xmlns:p14="http://schemas.microsoft.com/office/powerpoint/2010/main" val="1528291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436686C9-8BB2-49C2-8746-A0A99D086BC3}" type="datetimeFigureOut">
              <a:rPr lang="es-CO" smtClean="0"/>
              <a:t>15/03/2016</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EAE4C840-1CC9-47F1-A6DB-5D04DB469224}" type="slidenum">
              <a:rPr lang="es-CO" smtClean="0"/>
              <a:t>‹Nº›</a:t>
            </a:fld>
            <a:endParaRPr lang="es-CO" dirty="0"/>
          </a:p>
        </p:txBody>
      </p:sp>
    </p:spTree>
    <p:extLst>
      <p:ext uri="{BB962C8B-B14F-4D97-AF65-F5344CB8AC3E}">
        <p14:creationId xmlns:p14="http://schemas.microsoft.com/office/powerpoint/2010/main" val="732708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36686C9-8BB2-49C2-8746-A0A99D086BC3}" type="datetimeFigureOut">
              <a:rPr lang="es-CO" smtClean="0"/>
              <a:t>15/03/2016</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EAE4C840-1CC9-47F1-A6DB-5D04DB469224}" type="slidenum">
              <a:rPr lang="es-CO" smtClean="0"/>
              <a:t>‹Nº›</a:t>
            </a:fld>
            <a:endParaRPr lang="es-CO" dirty="0"/>
          </a:p>
        </p:txBody>
      </p:sp>
    </p:spTree>
    <p:extLst>
      <p:ext uri="{BB962C8B-B14F-4D97-AF65-F5344CB8AC3E}">
        <p14:creationId xmlns:p14="http://schemas.microsoft.com/office/powerpoint/2010/main" val="3929514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36686C9-8BB2-49C2-8746-A0A99D086BC3}" type="datetimeFigureOut">
              <a:rPr lang="es-CO" smtClean="0"/>
              <a:t>15/03/2016</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EAE4C840-1CC9-47F1-A6DB-5D04DB469224}" type="slidenum">
              <a:rPr lang="es-CO" smtClean="0"/>
              <a:t>‹Nº›</a:t>
            </a:fld>
            <a:endParaRPr lang="es-CO" dirty="0"/>
          </a:p>
        </p:txBody>
      </p:sp>
    </p:spTree>
    <p:extLst>
      <p:ext uri="{BB962C8B-B14F-4D97-AF65-F5344CB8AC3E}">
        <p14:creationId xmlns:p14="http://schemas.microsoft.com/office/powerpoint/2010/main" val="119588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36686C9-8BB2-49C2-8746-A0A99D086BC3}" type="datetimeFigureOut">
              <a:rPr lang="es-CO" smtClean="0"/>
              <a:t>15/03/2016</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EAE4C840-1CC9-47F1-A6DB-5D04DB469224}" type="slidenum">
              <a:rPr lang="es-CO" smtClean="0"/>
              <a:t>‹Nº›</a:t>
            </a:fld>
            <a:endParaRPr lang="es-CO" dirty="0"/>
          </a:p>
        </p:txBody>
      </p:sp>
    </p:spTree>
    <p:extLst>
      <p:ext uri="{BB962C8B-B14F-4D97-AF65-F5344CB8AC3E}">
        <p14:creationId xmlns:p14="http://schemas.microsoft.com/office/powerpoint/2010/main" val="3677451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36686C9-8BB2-49C2-8746-A0A99D086BC3}" type="datetimeFigureOut">
              <a:rPr lang="es-CO" smtClean="0"/>
              <a:t>15/03/2016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EAE4C840-1CC9-47F1-A6DB-5D04DB469224}" type="slidenum">
              <a:rPr lang="es-CO" smtClean="0"/>
              <a:t>‹Nº›</a:t>
            </a:fld>
            <a:endParaRPr lang="es-CO" dirty="0"/>
          </a:p>
        </p:txBody>
      </p:sp>
    </p:spTree>
    <p:extLst>
      <p:ext uri="{BB962C8B-B14F-4D97-AF65-F5344CB8AC3E}">
        <p14:creationId xmlns:p14="http://schemas.microsoft.com/office/powerpoint/2010/main" val="33557786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436686C9-8BB2-49C2-8746-A0A99D086BC3}" type="datetimeFigureOut">
              <a:rPr lang="es-CO" smtClean="0"/>
              <a:t>15/03/2016</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EAE4C840-1CC9-47F1-A6DB-5D04DB469224}" type="slidenum">
              <a:rPr lang="es-CO" smtClean="0"/>
              <a:t>‹Nº›</a:t>
            </a:fld>
            <a:endParaRPr lang="es-CO" dirty="0"/>
          </a:p>
        </p:txBody>
      </p:sp>
    </p:spTree>
    <p:extLst>
      <p:ext uri="{BB962C8B-B14F-4D97-AF65-F5344CB8AC3E}">
        <p14:creationId xmlns:p14="http://schemas.microsoft.com/office/powerpoint/2010/main" val="19019105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6686C9-8BB2-49C2-8746-A0A99D086BC3}" type="datetimeFigureOut">
              <a:rPr lang="es-CO" smtClean="0"/>
              <a:t>15/03/2016</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E4C840-1CC9-47F1-A6DB-5D04DB469224}" type="slidenum">
              <a:rPr lang="es-CO" smtClean="0"/>
              <a:t>‹Nº›</a:t>
            </a:fld>
            <a:endParaRPr lang="es-CO" dirty="0"/>
          </a:p>
        </p:txBody>
      </p:sp>
    </p:spTree>
    <p:extLst>
      <p:ext uri="{BB962C8B-B14F-4D97-AF65-F5344CB8AC3E}">
        <p14:creationId xmlns:p14="http://schemas.microsoft.com/office/powerpoint/2010/main" val="35780822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51545" y="1171324"/>
            <a:ext cx="8136904" cy="1470025"/>
          </a:xfrm>
          <a:solidFill>
            <a:schemeClr val="accent3">
              <a:lumMod val="60000"/>
              <a:lumOff val="40000"/>
            </a:schemeClr>
          </a:solidFill>
          <a:effectLst>
            <a:glow rad="228600">
              <a:schemeClr val="accent2">
                <a:satMod val="175000"/>
                <a:alpha val="40000"/>
              </a:schemeClr>
            </a:glow>
          </a:effectLst>
          <a:scene3d>
            <a:camera prst="orthographicFront"/>
            <a:lightRig rig="threePt" dir="t"/>
          </a:scene3d>
          <a:sp3d>
            <a:bevelT w="165100" prst="coolSlant"/>
          </a:sp3d>
        </p:spPr>
        <p:txBody>
          <a:bodyPr>
            <a:normAutofit fontScale="90000"/>
          </a:bodyPr>
          <a:lstStyle/>
          <a:p>
            <a:r>
              <a:rPr lang="es-CO" b="1" dirty="0" smtClean="0"/>
              <a:t>CARACTERÍSTICAS DISTINTICAS DEL </a:t>
            </a:r>
            <a:r>
              <a:rPr lang="es-CO" b="1" dirty="0" smtClean="0">
                <a:solidFill>
                  <a:srgbClr val="FF0000"/>
                </a:solidFill>
              </a:rPr>
              <a:t>REMANENTE EN EL N.TESTAMENTO</a:t>
            </a:r>
            <a:endParaRPr lang="es-CO" b="1" dirty="0">
              <a:solidFill>
                <a:srgbClr val="FF0000"/>
              </a:solidFill>
            </a:endParaRPr>
          </a:p>
        </p:txBody>
      </p:sp>
      <p:sp>
        <p:nvSpPr>
          <p:cNvPr id="4" name="3 Corchetes"/>
          <p:cNvSpPr/>
          <p:nvPr/>
        </p:nvSpPr>
        <p:spPr>
          <a:xfrm>
            <a:off x="280705" y="861865"/>
            <a:ext cx="8712968" cy="2232248"/>
          </a:xfrm>
          <a:prstGeom prst="bracket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O" dirty="0"/>
          </a:p>
        </p:txBody>
      </p:sp>
      <p:sp>
        <p:nvSpPr>
          <p:cNvPr id="5" name="4 Intercalar"/>
          <p:cNvSpPr/>
          <p:nvPr/>
        </p:nvSpPr>
        <p:spPr>
          <a:xfrm rot="16200000">
            <a:off x="4408589" y="-3363180"/>
            <a:ext cx="457200" cy="7992888"/>
          </a:xfrm>
          <a:prstGeom prst="flowChartCol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59" y="3083779"/>
            <a:ext cx="8016875" cy="481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51720" y="3564792"/>
            <a:ext cx="4572000" cy="307718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4957956"/>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88632"/>
          </a:xfrm>
          <a:solidFill>
            <a:schemeClr val="accent3">
              <a:lumMod val="60000"/>
              <a:lumOff val="40000"/>
            </a:schemeClr>
          </a:solidFill>
          <a:scene3d>
            <a:camera prst="orthographicFront"/>
            <a:lightRig rig="threePt" dir="t"/>
          </a:scene3d>
          <a:sp3d>
            <a:bevelT prst="slope"/>
          </a:sp3d>
        </p:spPr>
        <p:txBody>
          <a:bodyPr>
            <a:normAutofit fontScale="85000" lnSpcReduction="10000"/>
          </a:bodyPr>
          <a:lstStyle/>
          <a:p>
            <a:pPr marL="0" indent="0">
              <a:buNone/>
            </a:pPr>
            <a:r>
              <a:rPr lang="es-CO" sz="3800" b="1" dirty="0"/>
              <a:t>INTRODUCCIÓN</a:t>
            </a:r>
            <a:br>
              <a:rPr lang="es-CO" sz="3800" b="1" dirty="0"/>
            </a:br>
            <a:endParaRPr lang="es-CO" dirty="0" smtClean="0"/>
          </a:p>
          <a:p>
            <a:pPr marL="400050" lvl="1" indent="0">
              <a:buNone/>
            </a:pPr>
            <a:r>
              <a:rPr lang="es-CO" dirty="0" smtClean="0"/>
              <a:t>Después </a:t>
            </a:r>
            <a:r>
              <a:rPr lang="es-CO" dirty="0"/>
              <a:t>de los tres mensajes de Apocalipsis 14:6 – 11, la Palabra de Dios presenta la siguiente descripción de la Iglesia Remanente:</a:t>
            </a:r>
            <a:br>
              <a:rPr lang="es-CO" dirty="0"/>
            </a:br>
            <a:r>
              <a:rPr lang="es-CO" dirty="0"/>
              <a:t/>
            </a:r>
            <a:br>
              <a:rPr lang="es-CO" dirty="0"/>
            </a:br>
            <a:r>
              <a:rPr lang="es-CO" dirty="0"/>
              <a:t>“</a:t>
            </a:r>
            <a:r>
              <a:rPr lang="es-CO" b="1" dirty="0"/>
              <a:t>Aquí está la paciencia de los santos, los que guardan los mandamientos de Dios y la fe de Jesús</a:t>
            </a:r>
            <a:r>
              <a:rPr lang="es-CO" dirty="0"/>
              <a:t>” </a:t>
            </a:r>
            <a:r>
              <a:rPr lang="es-CO" dirty="0">
                <a:solidFill>
                  <a:srgbClr val="FF0000"/>
                </a:solidFill>
              </a:rPr>
              <a:t>Ap. 14:12</a:t>
            </a:r>
            <a:r>
              <a:rPr lang="es-CO" dirty="0"/>
              <a:t>.</a:t>
            </a:r>
            <a:br>
              <a:rPr lang="es-CO" dirty="0"/>
            </a:br>
            <a:endParaRPr lang="es-CO" dirty="0" smtClean="0"/>
          </a:p>
          <a:p>
            <a:pPr marL="0" indent="0">
              <a:buNone/>
            </a:pPr>
            <a:r>
              <a:rPr lang="es-CO" dirty="0" smtClean="0"/>
              <a:t>Remanente </a:t>
            </a:r>
            <a:r>
              <a:rPr lang="es-CO" dirty="0"/>
              <a:t>significa </a:t>
            </a:r>
            <a:r>
              <a:rPr lang="es-CO" dirty="0" smtClean="0"/>
              <a:t>"</a:t>
            </a:r>
            <a:r>
              <a:rPr lang="es-CO" b="1" dirty="0" smtClean="0"/>
              <a:t>EL RESTO, LO QUE QUEDA</a:t>
            </a:r>
            <a:r>
              <a:rPr lang="es-CO" dirty="0" smtClean="0"/>
              <a:t>". </a:t>
            </a:r>
            <a:r>
              <a:rPr lang="es-CO" dirty="0"/>
              <a:t>Dios sabía que al final de la historia de este mundo, tal cual lo conocemos, habría una explosión de religiones, especialmente cristianas. De entre todas ellas, alguna tiene que ser la que permanece fiel a Dios, el "</a:t>
            </a:r>
            <a:r>
              <a:rPr lang="es-CO" u="sng" dirty="0"/>
              <a:t>resto</a:t>
            </a:r>
            <a:r>
              <a:rPr lang="es-CO" dirty="0"/>
              <a:t>" el "</a:t>
            </a:r>
            <a:r>
              <a:rPr lang="es-CO" u="sng" dirty="0"/>
              <a:t>residuo</a:t>
            </a:r>
            <a:r>
              <a:rPr lang="es-CO" dirty="0"/>
              <a:t>" o "</a:t>
            </a:r>
            <a:r>
              <a:rPr lang="es-CO" u="sng" dirty="0"/>
              <a:t>lo que queda</a:t>
            </a:r>
            <a:r>
              <a:rPr lang="es-CO" dirty="0"/>
              <a:t>" fiel a Dios. </a:t>
            </a:r>
          </a:p>
        </p:txBody>
      </p:sp>
    </p:spTree>
    <p:extLst>
      <p:ext uri="{BB962C8B-B14F-4D97-AF65-F5344CB8AC3E}">
        <p14:creationId xmlns:p14="http://schemas.microsoft.com/office/powerpoint/2010/main" val="736985736"/>
      </p:ext>
    </p:extLst>
  </p:cSld>
  <p:clrMapOvr>
    <a:masterClrMapping/>
  </p:clrMapOvr>
  <p:transition spd="slow">
    <p:cove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prst="slope"/>
          </a:sp3d>
        </p:spPr>
        <p:txBody>
          <a:bodyPr>
            <a:noAutofit/>
          </a:bodyPr>
          <a:lstStyle/>
          <a:p>
            <a:r>
              <a:rPr lang="es-CO" sz="3600" b="1" dirty="0"/>
              <a:t>¿Cuál es esa iglesia, ese grupo que resta, que sigue siendo fiel a Dios y su Palabra</a:t>
            </a:r>
            <a:r>
              <a:rPr lang="es-CO" sz="3600" b="1" dirty="0" smtClean="0"/>
              <a:t>?</a:t>
            </a:r>
            <a:endParaRPr lang="es-CO" sz="3600" b="1" dirty="0"/>
          </a:p>
        </p:txBody>
      </p:sp>
      <p:sp>
        <p:nvSpPr>
          <p:cNvPr id="3" name="2 Marcador de contenido"/>
          <p:cNvSpPr>
            <a:spLocks noGrp="1"/>
          </p:cNvSpPr>
          <p:nvPr>
            <p:ph idx="1"/>
          </p:nvPr>
        </p:nvSpPr>
        <p:spPr>
          <a:xfrm>
            <a:off x="457200" y="1600200"/>
            <a:ext cx="8229600" cy="4925144"/>
          </a:xfrm>
          <a:solidFill>
            <a:schemeClr val="accent3">
              <a:lumMod val="40000"/>
              <a:lumOff val="60000"/>
            </a:schemeClr>
          </a:solidFill>
          <a:scene3d>
            <a:camera prst="orthographicFront"/>
            <a:lightRig rig="threePt" dir="t"/>
          </a:scene3d>
          <a:sp3d>
            <a:bevelT w="165100" prst="coolSlant"/>
          </a:sp3d>
        </p:spPr>
        <p:txBody>
          <a:bodyPr>
            <a:normAutofit fontScale="85000" lnSpcReduction="10000"/>
          </a:bodyPr>
          <a:lstStyle/>
          <a:p>
            <a:pPr marL="400050" lvl="1" indent="0">
              <a:buNone/>
            </a:pPr>
            <a:r>
              <a:rPr lang="es-CO" b="1" u="sng" dirty="0"/>
              <a:t>Examinemos las características de esta iglesia.</a:t>
            </a:r>
            <a:br>
              <a:rPr lang="es-CO" b="1" u="sng" dirty="0"/>
            </a:br>
            <a:r>
              <a:rPr lang="es-CO" b="1" dirty="0"/>
              <a:t/>
            </a:r>
            <a:br>
              <a:rPr lang="es-CO" b="1" dirty="0"/>
            </a:br>
            <a:r>
              <a:rPr lang="es-CO" sz="3800" b="1" dirty="0">
                <a:solidFill>
                  <a:srgbClr val="FF0000"/>
                </a:solidFill>
              </a:rPr>
              <a:t>1</a:t>
            </a:r>
            <a:r>
              <a:rPr lang="es-CO" sz="4700" b="1" dirty="0">
                <a:solidFill>
                  <a:srgbClr val="FF0000"/>
                </a:solidFill>
              </a:rPr>
              <a:t>. </a:t>
            </a:r>
            <a:r>
              <a:rPr lang="es-CO" sz="4700" b="1" dirty="0" smtClean="0">
                <a:solidFill>
                  <a:srgbClr val="FF0000"/>
                </a:solidFill>
              </a:rPr>
              <a:t>Característica: </a:t>
            </a:r>
            <a:r>
              <a:rPr lang="es-CO" sz="3800" b="1" u="sng" dirty="0" smtClean="0">
                <a:solidFill>
                  <a:srgbClr val="FF0000"/>
                </a:solidFill>
              </a:rPr>
              <a:t>Santos</a:t>
            </a:r>
            <a:r>
              <a:rPr lang="es-CO" sz="3800" b="1" dirty="0">
                <a:solidFill>
                  <a:srgbClr val="FF0000"/>
                </a:solidFill>
              </a:rPr>
              <a:t/>
            </a:r>
            <a:br>
              <a:rPr lang="es-CO" sz="3800" b="1" dirty="0">
                <a:solidFill>
                  <a:srgbClr val="FF0000"/>
                </a:solidFill>
              </a:rPr>
            </a:br>
            <a:r>
              <a:rPr lang="es-CO" dirty="0"/>
              <a:t/>
            </a:r>
            <a:br>
              <a:rPr lang="es-CO" dirty="0"/>
            </a:br>
            <a:r>
              <a:rPr lang="es-CO" dirty="0"/>
              <a:t>Una de las características de la iglesia "remanente" es la santidad, al menos en el sentido bíblico de seguir la santidad.</a:t>
            </a:r>
            <a:br>
              <a:rPr lang="es-CO" dirty="0"/>
            </a:br>
            <a:r>
              <a:rPr lang="es-CO" dirty="0"/>
              <a:t/>
            </a:r>
            <a:br>
              <a:rPr lang="es-CO" dirty="0"/>
            </a:br>
            <a:r>
              <a:rPr lang="es-CO" b="1" dirty="0"/>
              <a:t>1</a:t>
            </a:r>
            <a:r>
              <a:rPr lang="es-CO" dirty="0"/>
              <a:t>. ¿Qué nombre es dado a los creyentes de la Iglesia Remanente? </a:t>
            </a:r>
            <a:r>
              <a:rPr lang="es-CO" dirty="0">
                <a:solidFill>
                  <a:srgbClr val="FF0000"/>
                </a:solidFill>
              </a:rPr>
              <a:t>Apocalipsis </a:t>
            </a:r>
            <a:r>
              <a:rPr lang="es-CO" dirty="0" smtClean="0">
                <a:solidFill>
                  <a:srgbClr val="FF0000"/>
                </a:solidFill>
              </a:rPr>
              <a:t>14:12</a:t>
            </a:r>
            <a:r>
              <a:rPr lang="es-CO" dirty="0" smtClean="0"/>
              <a:t>.</a:t>
            </a:r>
          </a:p>
          <a:p>
            <a:pPr marL="800100" lvl="2" indent="0">
              <a:buNone/>
            </a:pPr>
            <a:r>
              <a:rPr lang="es-CO" sz="3000" dirty="0" smtClean="0"/>
              <a:t>«</a:t>
            </a:r>
            <a:r>
              <a:rPr lang="es-CO" sz="3000" b="1" dirty="0" smtClean="0"/>
              <a:t>Aquí </a:t>
            </a:r>
            <a:r>
              <a:rPr lang="es-CO" sz="3000" b="1" dirty="0"/>
              <a:t>está la paciencia de los santos, los que guardan los mandamientos de Dios y la fe de </a:t>
            </a:r>
            <a:r>
              <a:rPr lang="es-CO" sz="3000" b="1" dirty="0" smtClean="0"/>
              <a:t>Jesús</a:t>
            </a:r>
            <a:r>
              <a:rPr lang="es-CO" sz="3000" dirty="0" smtClean="0"/>
              <a:t>».</a:t>
            </a:r>
            <a:r>
              <a:rPr lang="es-CO" sz="3000" dirty="0"/>
              <a:t/>
            </a:r>
            <a:br>
              <a:rPr lang="es-CO" sz="3000" dirty="0"/>
            </a:br>
            <a:r>
              <a:rPr lang="es-CO" dirty="0"/>
              <a:t/>
            </a:r>
            <a:br>
              <a:rPr lang="es-CO" dirty="0"/>
            </a:br>
            <a:endParaRPr lang="es-CO" dirty="0"/>
          </a:p>
        </p:txBody>
      </p:sp>
    </p:spTree>
    <p:extLst>
      <p:ext uri="{BB962C8B-B14F-4D97-AF65-F5344CB8AC3E}">
        <p14:creationId xmlns:p14="http://schemas.microsoft.com/office/powerpoint/2010/main" val="25812776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solidFill>
            <a:schemeClr val="bg2">
              <a:lumMod val="90000"/>
            </a:schemeClr>
          </a:solidFill>
          <a:scene3d>
            <a:camera prst="orthographicFront"/>
            <a:lightRig rig="threePt" dir="t"/>
          </a:scene3d>
          <a:sp3d>
            <a:bevelT w="165100" prst="coolSlant"/>
          </a:sp3d>
        </p:spPr>
        <p:txBody>
          <a:bodyPr>
            <a:normAutofit fontScale="92500" lnSpcReduction="20000"/>
          </a:bodyPr>
          <a:lstStyle/>
          <a:p>
            <a:pPr marL="400050" lvl="1" indent="0">
              <a:buNone/>
            </a:pPr>
            <a:endParaRPr lang="es-CO" b="1" dirty="0" smtClean="0"/>
          </a:p>
          <a:p>
            <a:pPr marL="400050" lvl="1" indent="0">
              <a:buNone/>
            </a:pPr>
            <a:r>
              <a:rPr lang="es-CO" b="1" dirty="0" smtClean="0"/>
              <a:t>2</a:t>
            </a:r>
            <a:r>
              <a:rPr lang="es-CO" dirty="0"/>
              <a:t>. ¿Cuántas veces son llamados “santos” los creyentes en el Nuevo Testamento? </a:t>
            </a:r>
            <a:br>
              <a:rPr lang="es-CO" dirty="0"/>
            </a:br>
            <a:r>
              <a:rPr lang="es-CO" b="1" u="sng" dirty="0"/>
              <a:t>Respuesta</a:t>
            </a:r>
            <a:r>
              <a:rPr lang="es-CO" dirty="0"/>
              <a:t>: Cerca de 60 veces.</a:t>
            </a:r>
            <a:br>
              <a:rPr lang="es-CO" dirty="0"/>
            </a:br>
            <a:endParaRPr lang="es-CO" dirty="0" smtClean="0"/>
          </a:p>
          <a:p>
            <a:pPr marL="800100" lvl="2" indent="0">
              <a:buNone/>
            </a:pPr>
            <a:r>
              <a:rPr lang="es-CO" dirty="0" smtClean="0"/>
              <a:t>Nota</a:t>
            </a:r>
            <a:r>
              <a:rPr lang="es-CO" dirty="0"/>
              <a:t>: Fijémonos que Pablo suele iniciar sus epístolas con una frase frecuente: "A los santos en la iglesia de... </a:t>
            </a:r>
            <a:r>
              <a:rPr lang="es-CO" dirty="0" smtClean="0"/>
              <a:t>Ver </a:t>
            </a:r>
            <a:r>
              <a:rPr lang="es-CO" dirty="0" smtClean="0">
                <a:solidFill>
                  <a:srgbClr val="FF0000"/>
                </a:solidFill>
              </a:rPr>
              <a:t>(1Cor. 1:1,2; 2Cor.1:1; Efe.1:1, etc. etc.)</a:t>
            </a:r>
          </a:p>
          <a:p>
            <a:pPr marL="857250" lvl="2" indent="0">
              <a:buNone/>
            </a:pPr>
            <a:r>
              <a:rPr lang="es-CO" dirty="0" smtClean="0"/>
              <a:t>" </a:t>
            </a:r>
            <a:r>
              <a:rPr lang="es-CO" dirty="0"/>
              <a:t>Pero si luego seguimos leyendo, vemos que el apóstol tiene que llamar la atención severamente a dicha iglesia a quienes se dirigió como "</a:t>
            </a:r>
            <a:r>
              <a:rPr lang="es-CO" b="1" dirty="0"/>
              <a:t>llamados a ser santos</a:t>
            </a:r>
            <a:r>
              <a:rPr lang="es-CO" dirty="0"/>
              <a:t>" o "a los santos de ... ". De hecho, así se expresa el deseo de Cristo en el siguiente texto.</a:t>
            </a:r>
            <a:br>
              <a:rPr lang="es-CO" dirty="0"/>
            </a:br>
            <a:endParaRPr lang="es-CO" dirty="0" smtClean="0"/>
          </a:p>
          <a:p>
            <a:pPr marL="457200" lvl="1" indent="0">
              <a:buNone/>
            </a:pPr>
            <a:r>
              <a:rPr lang="es-CO" b="1" dirty="0" smtClean="0"/>
              <a:t>3</a:t>
            </a:r>
            <a:r>
              <a:rPr lang="es-CO" dirty="0"/>
              <a:t>. ¿</a:t>
            </a:r>
            <a:r>
              <a:rPr lang="es-CO" b="1" u="sng" dirty="0"/>
              <a:t>Cómo desea Cristo que sea su iglesia</a:t>
            </a:r>
            <a:r>
              <a:rPr lang="es-CO" dirty="0"/>
              <a:t>? </a:t>
            </a:r>
            <a:r>
              <a:rPr lang="es-CO" dirty="0">
                <a:solidFill>
                  <a:srgbClr val="FF0000"/>
                </a:solidFill>
              </a:rPr>
              <a:t>Efesios 5:27 </a:t>
            </a:r>
            <a:r>
              <a:rPr lang="es-CO" dirty="0"/>
              <a:t>u</a:t>
            </a:r>
            <a:r>
              <a:rPr lang="es-CO" dirty="0" smtClean="0"/>
              <a:t>. p</a:t>
            </a:r>
            <a:r>
              <a:rPr lang="es-CO" dirty="0"/>
              <a:t>.</a:t>
            </a:r>
            <a:br>
              <a:rPr lang="es-CO" dirty="0"/>
            </a:br>
            <a:r>
              <a:rPr lang="es-CO" dirty="0"/>
              <a:t>"</a:t>
            </a:r>
            <a:r>
              <a:rPr lang="es-CO" b="1" dirty="0"/>
              <a:t>una iglesia gloriosa, que no tuviese mancha ni arruga ni cosa semejante, sino que fuese santa y sin mancha."</a:t>
            </a:r>
            <a:br>
              <a:rPr lang="es-CO" b="1" dirty="0"/>
            </a:br>
            <a:endParaRPr lang="es-CO" b="1" dirty="0"/>
          </a:p>
        </p:txBody>
      </p:sp>
    </p:spTree>
    <p:extLst>
      <p:ext uri="{BB962C8B-B14F-4D97-AF65-F5344CB8AC3E}">
        <p14:creationId xmlns:p14="http://schemas.microsoft.com/office/powerpoint/2010/main" val="4989385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bg2">
              <a:lumMod val="90000"/>
            </a:schemeClr>
          </a:solidFill>
          <a:scene3d>
            <a:camera prst="orthographicFront"/>
            <a:lightRig rig="threePt" dir="t"/>
          </a:scene3d>
          <a:sp3d>
            <a:bevelT w="165100" prst="coolSlant"/>
          </a:sp3d>
        </p:spPr>
        <p:txBody>
          <a:bodyPr>
            <a:normAutofit fontScale="85000" lnSpcReduction="20000"/>
          </a:bodyPr>
          <a:lstStyle/>
          <a:p>
            <a:pPr marL="0" indent="0">
              <a:buNone/>
            </a:pPr>
            <a:r>
              <a:rPr lang="es-CO" sz="3300" b="1" dirty="0"/>
              <a:t>4</a:t>
            </a:r>
            <a:r>
              <a:rPr lang="es-CO" dirty="0"/>
              <a:t>. No obstante, ¿</a:t>
            </a:r>
            <a:r>
              <a:rPr lang="es-CO" u="sng" dirty="0"/>
              <a:t>quién sólo es santo</a:t>
            </a:r>
            <a:r>
              <a:rPr lang="es-CO" dirty="0"/>
              <a:t>? </a:t>
            </a:r>
            <a:r>
              <a:rPr lang="es-CO" dirty="0">
                <a:solidFill>
                  <a:srgbClr val="FF0000"/>
                </a:solidFill>
              </a:rPr>
              <a:t>Apocalipsis </a:t>
            </a:r>
            <a:r>
              <a:rPr lang="es-CO" dirty="0" smtClean="0">
                <a:solidFill>
                  <a:srgbClr val="FF0000"/>
                </a:solidFill>
              </a:rPr>
              <a:t>15:4</a:t>
            </a:r>
          </a:p>
          <a:p>
            <a:pPr marL="400050" lvl="1" indent="0">
              <a:buNone/>
            </a:pPr>
            <a:r>
              <a:rPr lang="es-CO" b="1" dirty="0" smtClean="0"/>
              <a:t>"¿</a:t>
            </a:r>
            <a:r>
              <a:rPr lang="es-CO" b="1" dirty="0"/>
              <a:t>Quién no te temerá, oh Señor, y glorificará tu nombre? pues sólo tú eres santo; por lo cual todas las naciones vendrán y te adorarán, porque tus juicios se han manifestado."</a:t>
            </a:r>
            <a:br>
              <a:rPr lang="es-CO" b="1" dirty="0"/>
            </a:br>
            <a:endParaRPr lang="es-CO" b="1" dirty="0" smtClean="0"/>
          </a:p>
          <a:p>
            <a:pPr marL="400050" lvl="1" indent="0">
              <a:buNone/>
            </a:pPr>
            <a:r>
              <a:rPr lang="es-CO" dirty="0" smtClean="0"/>
              <a:t>Nota</a:t>
            </a:r>
            <a:r>
              <a:rPr lang="es-CO" dirty="0"/>
              <a:t>: Parece una contradicción o una paradoja el hecho de que Dios sea el único Santo, y sin embargo espera que su iglesia fiel también lo sea. Pero hay una explicación a esto.</a:t>
            </a:r>
            <a:br>
              <a:rPr lang="es-CO" dirty="0"/>
            </a:br>
            <a:endParaRPr lang="es-CO" dirty="0" smtClean="0"/>
          </a:p>
          <a:p>
            <a:pPr marL="0" indent="0">
              <a:buNone/>
            </a:pPr>
            <a:r>
              <a:rPr lang="es-CO" sz="3300" b="1" dirty="0" smtClean="0"/>
              <a:t>5</a:t>
            </a:r>
            <a:r>
              <a:rPr lang="es-CO" dirty="0"/>
              <a:t>. Si sólo Dios es Santo, por naturaleza, ¿</a:t>
            </a:r>
            <a:r>
              <a:rPr lang="es-CO" u="sng" dirty="0"/>
              <a:t>cómo puede el creyente ser llamado “santo”</a:t>
            </a:r>
            <a:r>
              <a:rPr lang="es-CO" dirty="0"/>
              <a:t>? </a:t>
            </a:r>
            <a:r>
              <a:rPr lang="es-CO" dirty="0">
                <a:solidFill>
                  <a:srgbClr val="FF0000"/>
                </a:solidFill>
              </a:rPr>
              <a:t>Hebreos 12:10</a:t>
            </a:r>
            <a:r>
              <a:rPr lang="es-CO" dirty="0" smtClean="0"/>
              <a:t>.</a:t>
            </a:r>
          </a:p>
          <a:p>
            <a:pPr marL="400050" lvl="1" indent="0">
              <a:buNone/>
            </a:pPr>
            <a:r>
              <a:rPr lang="es-CO" dirty="0" smtClean="0"/>
              <a:t>"</a:t>
            </a:r>
            <a:r>
              <a:rPr lang="es-CO" b="1" dirty="0"/>
              <a:t>Y aquéllos, ciertamente por pocos días nos disciplinaban como a ellos les parecía, pero éste para lo que nos es provechoso, para que participemos de su santidad</a:t>
            </a:r>
            <a:r>
              <a:rPr lang="es-CO" dirty="0"/>
              <a:t>".</a:t>
            </a:r>
            <a:br>
              <a:rPr lang="es-CO" dirty="0"/>
            </a:br>
            <a:endParaRPr lang="es-CO" dirty="0" smtClean="0"/>
          </a:p>
          <a:p>
            <a:pPr marL="400050" lvl="1" indent="0">
              <a:buNone/>
            </a:pPr>
            <a:r>
              <a:rPr lang="es-CO" dirty="0" smtClean="0"/>
              <a:t>Nota</a:t>
            </a:r>
            <a:r>
              <a:rPr lang="es-CO" dirty="0"/>
              <a:t>: Sólo siendo partícipes de la Santidad de Dios, es como podemos llegar a ser llamados santos</a:t>
            </a:r>
          </a:p>
        </p:txBody>
      </p:sp>
    </p:spTree>
    <p:extLst>
      <p:ext uri="{BB962C8B-B14F-4D97-AF65-F5344CB8AC3E}">
        <p14:creationId xmlns:p14="http://schemas.microsoft.com/office/powerpoint/2010/main" val="1012156495"/>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anim calcmode="lin" valueType="num">
                                      <p:cBhvr>
                                        <p:cTn id="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3" end="3"/>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60000"/>
              <a:lumOff val="40000"/>
            </a:schemeClr>
          </a:solidFill>
          <a:scene3d>
            <a:camera prst="orthographicFront"/>
            <a:lightRig rig="threePt" dir="t"/>
          </a:scene3d>
          <a:sp3d>
            <a:bevelT w="165100" prst="coolSlant"/>
          </a:sp3d>
        </p:spPr>
        <p:txBody>
          <a:bodyPr>
            <a:normAutofit fontScale="85000" lnSpcReduction="10000"/>
          </a:bodyPr>
          <a:lstStyle/>
          <a:p>
            <a:pPr marL="0" indent="0">
              <a:buNone/>
            </a:pPr>
            <a:endParaRPr lang="es-CO" sz="3300" b="1" dirty="0" smtClean="0"/>
          </a:p>
          <a:p>
            <a:pPr marL="0" indent="0">
              <a:buNone/>
            </a:pPr>
            <a:r>
              <a:rPr lang="es-CO" sz="3300" b="1" dirty="0" smtClean="0"/>
              <a:t>6</a:t>
            </a:r>
            <a:r>
              <a:rPr lang="es-CO" dirty="0"/>
              <a:t>. Siendo santos por participación, ¿</a:t>
            </a:r>
            <a:r>
              <a:rPr lang="es-CO" b="1" dirty="0"/>
              <a:t>cómo deberíamos ser llamados más correctamente</a:t>
            </a:r>
            <a:r>
              <a:rPr lang="es-CO" dirty="0"/>
              <a:t>? </a:t>
            </a:r>
            <a:r>
              <a:rPr lang="es-CO" dirty="0">
                <a:solidFill>
                  <a:srgbClr val="FF0000"/>
                </a:solidFill>
              </a:rPr>
              <a:t>1 Corintios 1:2</a:t>
            </a:r>
            <a:r>
              <a:rPr lang="es-CO" dirty="0" smtClean="0">
                <a:solidFill>
                  <a:srgbClr val="FF0000"/>
                </a:solidFill>
              </a:rPr>
              <a:t>.</a:t>
            </a:r>
            <a:r>
              <a:rPr lang="es-CO" dirty="0" smtClean="0"/>
              <a:t/>
            </a:r>
            <a:br>
              <a:rPr lang="es-CO" dirty="0" smtClean="0"/>
            </a:br>
            <a:endParaRPr lang="es-CO" dirty="0" smtClean="0"/>
          </a:p>
          <a:p>
            <a:pPr marL="400050" lvl="1" indent="0">
              <a:buNone/>
            </a:pPr>
            <a:r>
              <a:rPr lang="es-CO" dirty="0" smtClean="0"/>
              <a:t>"</a:t>
            </a:r>
            <a:r>
              <a:rPr lang="es-CO" b="1" dirty="0"/>
              <a:t>A la iglesia de Dios que está en Corinto, a los santificados en Cristo Jesús, llamados a ser santos con todos los que en cualquier lugar invocan el nombre de nuestro Señor Jesucristo, Señor de ellos y nuestro</a:t>
            </a:r>
            <a:r>
              <a:rPr lang="es-CO" dirty="0"/>
              <a:t>".</a:t>
            </a:r>
            <a:br>
              <a:rPr lang="es-CO" dirty="0"/>
            </a:br>
            <a:r>
              <a:rPr lang="es-CO" dirty="0"/>
              <a:t/>
            </a:r>
            <a:br>
              <a:rPr lang="es-CO" dirty="0"/>
            </a:br>
            <a:r>
              <a:rPr lang="es-CO" dirty="0"/>
              <a:t>Nota: La pregunta que surgirá en su mente es obvia: "¿Cómo puedo participar de esa santidad de Dios para yo llegar a ser santo?" La respuesta en el siguiente texto.</a:t>
            </a:r>
            <a:br>
              <a:rPr lang="es-CO" dirty="0"/>
            </a:br>
            <a:endParaRPr lang="es-CO" dirty="0" smtClean="0"/>
          </a:p>
          <a:p>
            <a:pPr marL="0" indent="0">
              <a:buNone/>
            </a:pPr>
            <a:r>
              <a:rPr lang="es-CO" sz="3300" b="1" dirty="0" smtClean="0"/>
              <a:t>7</a:t>
            </a:r>
            <a:r>
              <a:rPr lang="es-CO" dirty="0"/>
              <a:t>. ¿</a:t>
            </a:r>
            <a:r>
              <a:rPr lang="es-CO" b="1" dirty="0"/>
              <a:t>Qué pidió Jesús a favor de sus discípulos</a:t>
            </a:r>
            <a:r>
              <a:rPr lang="es-CO" dirty="0"/>
              <a:t>? </a:t>
            </a:r>
            <a:r>
              <a:rPr lang="es-CO" dirty="0">
                <a:solidFill>
                  <a:srgbClr val="FF0000"/>
                </a:solidFill>
              </a:rPr>
              <a:t>Juan 17:17</a:t>
            </a:r>
            <a:r>
              <a:rPr lang="es-CO" dirty="0" smtClean="0">
                <a:solidFill>
                  <a:srgbClr val="FF0000"/>
                </a:solidFill>
              </a:rPr>
              <a:t>.</a:t>
            </a:r>
            <a:endParaRPr lang="es-CO" dirty="0"/>
          </a:p>
          <a:p>
            <a:pPr marL="400050" lvl="1" indent="0">
              <a:buNone/>
            </a:pPr>
            <a:r>
              <a:rPr lang="es-CO" dirty="0" smtClean="0"/>
              <a:t>"</a:t>
            </a:r>
            <a:r>
              <a:rPr lang="es-CO" sz="3300" b="1" dirty="0"/>
              <a:t>Santifícalos en tu verdad; tu palabra es verdad</a:t>
            </a:r>
            <a:r>
              <a:rPr lang="es-CO" sz="3300" b="1" dirty="0" smtClean="0"/>
              <a:t>". </a:t>
            </a:r>
            <a:endParaRPr lang="es-CO" dirty="0"/>
          </a:p>
        </p:txBody>
      </p:sp>
    </p:spTree>
    <p:extLst>
      <p:ext uri="{BB962C8B-B14F-4D97-AF65-F5344CB8AC3E}">
        <p14:creationId xmlns:p14="http://schemas.microsoft.com/office/powerpoint/2010/main" val="424361708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wipe(down)">
                                      <p:cBhvr>
                                        <p:cTn id="23" dur="580">
                                          <p:stCondLst>
                                            <p:cond delay="0"/>
                                          </p:stCondLst>
                                        </p:cTn>
                                        <p:tgtEl>
                                          <p:spTgt spid="3">
                                            <p:txEl>
                                              <p:pRg st="4" end="4"/>
                                            </p:txEl>
                                          </p:spTgt>
                                        </p:tgtEl>
                                      </p:cBhvr>
                                    </p:animEffect>
                                    <p:anim calcmode="lin" valueType="num">
                                      <p:cBhvr>
                                        <p:cTn id="24"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4" end="4"/>
                                            </p:txEl>
                                          </p:spTgt>
                                        </p:tgtEl>
                                      </p:cBhvr>
                                      <p:to x="100000" y="60000"/>
                                    </p:animScale>
                                    <p:animScale>
                                      <p:cBhvr>
                                        <p:cTn id="30" dur="166" decel="50000">
                                          <p:stCondLst>
                                            <p:cond delay="676"/>
                                          </p:stCondLst>
                                        </p:cTn>
                                        <p:tgtEl>
                                          <p:spTgt spid="3">
                                            <p:txEl>
                                              <p:pRg st="4" end="4"/>
                                            </p:txEl>
                                          </p:spTgt>
                                        </p:tgtEl>
                                      </p:cBhvr>
                                      <p:to x="100000" y="100000"/>
                                    </p:animScale>
                                    <p:animScale>
                                      <p:cBhvr>
                                        <p:cTn id="31" dur="26">
                                          <p:stCondLst>
                                            <p:cond delay="1312"/>
                                          </p:stCondLst>
                                        </p:cTn>
                                        <p:tgtEl>
                                          <p:spTgt spid="3">
                                            <p:txEl>
                                              <p:pRg st="4" end="4"/>
                                            </p:txEl>
                                          </p:spTgt>
                                        </p:tgtEl>
                                      </p:cBhvr>
                                      <p:to x="100000" y="80000"/>
                                    </p:animScale>
                                    <p:animScale>
                                      <p:cBhvr>
                                        <p:cTn id="32" dur="166" decel="50000">
                                          <p:stCondLst>
                                            <p:cond delay="1338"/>
                                          </p:stCondLst>
                                        </p:cTn>
                                        <p:tgtEl>
                                          <p:spTgt spid="3">
                                            <p:txEl>
                                              <p:pRg st="4" end="4"/>
                                            </p:txEl>
                                          </p:spTgt>
                                        </p:tgtEl>
                                      </p:cBhvr>
                                      <p:to x="100000" y="100000"/>
                                    </p:animScale>
                                    <p:animScale>
                                      <p:cBhvr>
                                        <p:cTn id="33" dur="26">
                                          <p:stCondLst>
                                            <p:cond delay="1642"/>
                                          </p:stCondLst>
                                        </p:cTn>
                                        <p:tgtEl>
                                          <p:spTgt spid="3">
                                            <p:txEl>
                                              <p:pRg st="4" end="4"/>
                                            </p:txEl>
                                          </p:spTgt>
                                        </p:tgtEl>
                                      </p:cBhvr>
                                      <p:to x="100000" y="90000"/>
                                    </p:animScale>
                                    <p:animScale>
                                      <p:cBhvr>
                                        <p:cTn id="34" dur="166" decel="50000">
                                          <p:stCondLst>
                                            <p:cond delay="1668"/>
                                          </p:stCondLst>
                                        </p:cTn>
                                        <p:tgtEl>
                                          <p:spTgt spid="3">
                                            <p:txEl>
                                              <p:pRg st="4" end="4"/>
                                            </p:txEl>
                                          </p:spTgt>
                                        </p:tgtEl>
                                      </p:cBhvr>
                                      <p:to x="100000" y="100000"/>
                                    </p:animScale>
                                    <p:animScale>
                                      <p:cBhvr>
                                        <p:cTn id="35" dur="26">
                                          <p:stCondLst>
                                            <p:cond delay="1808"/>
                                          </p:stCondLst>
                                        </p:cTn>
                                        <p:tgtEl>
                                          <p:spTgt spid="3">
                                            <p:txEl>
                                              <p:pRg st="4" end="4"/>
                                            </p:txEl>
                                          </p:spTgt>
                                        </p:tgtEl>
                                      </p:cBhvr>
                                      <p:to x="100000" y="95000"/>
                                    </p:animScale>
                                    <p:animScale>
                                      <p:cBhvr>
                                        <p:cTn id="36"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b="1" dirty="0" smtClean="0"/>
              <a:t>Básicamente los medios que Dios utiliza para santificarnos son cuatro</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060848"/>
            <a:ext cx="2376264" cy="2988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9832" y="3645024"/>
            <a:ext cx="2664296" cy="14047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060848"/>
            <a:ext cx="2798043" cy="2988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868144" y="5302595"/>
            <a:ext cx="2798043" cy="1200329"/>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2400" b="1" dirty="0" smtClean="0"/>
              <a:t>Y compartir </a:t>
            </a:r>
            <a:r>
              <a:rPr lang="es-CO" sz="2400" b="1" dirty="0"/>
              <a:t>la </a:t>
            </a:r>
            <a:r>
              <a:rPr lang="es-CO" sz="2400" b="1" dirty="0" smtClean="0"/>
              <a:t>Palabra te santificas.</a:t>
            </a:r>
            <a:r>
              <a:rPr lang="es-CO" sz="2400" b="1" dirty="0"/>
              <a:t/>
            </a:r>
            <a:br>
              <a:rPr lang="es-CO" sz="2400" b="1" dirty="0"/>
            </a:br>
            <a:endParaRPr lang="es-CO" sz="2400" b="1" dirty="0"/>
          </a:p>
        </p:txBody>
      </p:sp>
      <p:sp>
        <p:nvSpPr>
          <p:cNvPr id="5" name="4 Rectángulo"/>
          <p:cNvSpPr/>
          <p:nvPr/>
        </p:nvSpPr>
        <p:spPr>
          <a:xfrm>
            <a:off x="539553" y="5326057"/>
            <a:ext cx="2376264" cy="1015663"/>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2000" b="1" dirty="0"/>
              <a:t>El estudio de la </a:t>
            </a:r>
            <a:r>
              <a:rPr lang="es-CO" sz="2000" b="1" dirty="0" smtClean="0"/>
              <a:t>Palabra y la oración te santifica</a:t>
            </a:r>
            <a:endParaRPr lang="es-CO" sz="2000" b="1" dirty="0"/>
          </a:p>
        </p:txBody>
      </p:sp>
      <p:sp>
        <p:nvSpPr>
          <p:cNvPr id="6" name="5 Rectángulo"/>
          <p:cNvSpPr/>
          <p:nvPr/>
        </p:nvSpPr>
        <p:spPr>
          <a:xfrm>
            <a:off x="3059832" y="5312708"/>
            <a:ext cx="2664296" cy="1323439"/>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2000" b="1" dirty="0" smtClean="0"/>
              <a:t>Al Congregarnos nos encontramos con Cristo y con nuestros hermanos.</a:t>
            </a:r>
            <a:endParaRPr lang="es-CO" sz="2000" b="1" dirty="0"/>
          </a:p>
        </p:txBody>
      </p:sp>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9832" y="2060849"/>
            <a:ext cx="2664296" cy="149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0777962"/>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accent3">
              <a:lumMod val="40000"/>
              <a:lumOff val="6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dirty="0" smtClean="0"/>
              <a:t>La </a:t>
            </a:r>
            <a:r>
              <a:rPr lang="es-CO" dirty="0"/>
              <a:t>lectura de la Biblia es lo que nos santifica. Hay quien permanece escéptico ante esta afirmación, no obstante hay un refrán muy castellano que bien refleja la verdad de esta afirmación: </a:t>
            </a:r>
            <a:endParaRPr lang="es-CO" dirty="0" smtClean="0"/>
          </a:p>
          <a:p>
            <a:pPr marL="0" indent="0" algn="ctr">
              <a:buNone/>
            </a:pPr>
            <a:endParaRPr lang="es-CO" dirty="0" smtClean="0"/>
          </a:p>
          <a:p>
            <a:pPr marL="0" indent="0" algn="ctr">
              <a:buNone/>
            </a:pPr>
            <a:r>
              <a:rPr lang="es-CO" dirty="0" smtClean="0"/>
              <a:t>"</a:t>
            </a:r>
            <a:r>
              <a:rPr lang="es-CO" sz="3600" b="1" dirty="0"/>
              <a:t>Dime con quién andas, y te diré quien eres</a:t>
            </a:r>
            <a:r>
              <a:rPr lang="es-CO" dirty="0" smtClean="0"/>
              <a:t>".</a:t>
            </a:r>
          </a:p>
          <a:p>
            <a:pPr marL="0" indent="0" algn="ctr">
              <a:buNone/>
            </a:pPr>
            <a:r>
              <a:rPr lang="es-CO" dirty="0" smtClean="0"/>
              <a:t> </a:t>
            </a:r>
          </a:p>
          <a:p>
            <a:pPr marL="0" indent="0" algn="ctr">
              <a:buNone/>
            </a:pPr>
            <a:r>
              <a:rPr lang="es-CO" dirty="0" smtClean="0"/>
              <a:t>Si </a:t>
            </a:r>
            <a:r>
              <a:rPr lang="es-CO" dirty="0"/>
              <a:t>ando con Dios todos los días, leyendo su Palabra, si ando con Cristo cada día, </a:t>
            </a:r>
            <a:r>
              <a:rPr lang="es-CO" dirty="0" smtClean="0"/>
              <a:t>leyendo los </a:t>
            </a:r>
            <a:r>
              <a:rPr lang="es-CO" dirty="0"/>
              <a:t>Evangelios, cada día me pareceré más a Él. </a:t>
            </a:r>
            <a:endParaRPr lang="es-CO" dirty="0" smtClean="0"/>
          </a:p>
          <a:p>
            <a:pPr marL="0" indent="0" algn="ctr">
              <a:buNone/>
            </a:pPr>
            <a:r>
              <a:rPr lang="es-CO" dirty="0" smtClean="0"/>
              <a:t>Por </a:t>
            </a:r>
            <a:r>
              <a:rPr lang="es-CO" dirty="0"/>
              <a:t>la contemplación somos transformados, a imagen del vecino, de la estrella de cine, del cantante de rock, o de Jesús. </a:t>
            </a:r>
            <a:endParaRPr lang="es-CO" dirty="0" smtClean="0"/>
          </a:p>
          <a:p>
            <a:pPr marL="0" indent="0" algn="ctr">
              <a:buNone/>
            </a:pPr>
            <a:r>
              <a:rPr lang="es-CO" dirty="0" smtClean="0"/>
              <a:t>¿</a:t>
            </a:r>
            <a:r>
              <a:rPr lang="es-CO" sz="3600" b="1" dirty="0"/>
              <a:t>A quién contemplas más tiempo tu</a:t>
            </a:r>
            <a:r>
              <a:rPr lang="es-CO" dirty="0"/>
              <a:t>? </a:t>
            </a:r>
            <a:endParaRPr lang="es-CO" dirty="0" smtClean="0"/>
          </a:p>
          <a:p>
            <a:pPr marL="0" indent="0" algn="ctr">
              <a:buNone/>
            </a:pPr>
            <a:r>
              <a:rPr lang="es-CO" dirty="0" smtClean="0"/>
              <a:t>A </a:t>
            </a:r>
            <a:r>
              <a:rPr lang="es-CO" dirty="0"/>
              <a:t>su imagen te transformarás. Si contemplamos al Santo Dios, cada vez tendremos un carácter más parecido al suyo, y por lo tanto, más santo, o santificado</a:t>
            </a:r>
            <a:r>
              <a:rPr lang="es-CO" dirty="0" smtClean="0"/>
              <a:t>.</a:t>
            </a:r>
            <a:endParaRPr lang="es-CO" dirty="0"/>
          </a:p>
        </p:txBody>
      </p:sp>
    </p:spTree>
    <p:extLst>
      <p:ext uri="{BB962C8B-B14F-4D97-AF65-F5344CB8AC3E}">
        <p14:creationId xmlns:p14="http://schemas.microsoft.com/office/powerpoint/2010/main" val="102073440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circle(in)">
                                      <p:cBhvr>
                                        <p:cTn id="7" dur="2000"/>
                                        <p:tgtEl>
                                          <p:spTgt spid="3">
                                            <p:txEl>
                                              <p:pRg st="2" end="2"/>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circle(in)">
                                      <p:cBhvr>
                                        <p:cTn id="10" dur="2000"/>
                                        <p:tgtEl>
                                          <p:spTgt spid="3">
                                            <p:txEl>
                                              <p:pRg st="3" end="3"/>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circle(in)">
                                      <p:cBhvr>
                                        <p:cTn id="13" dur="2000"/>
                                        <p:tgtEl>
                                          <p:spTgt spid="3">
                                            <p:txEl>
                                              <p:pRg st="4" end="4"/>
                                            </p:txEl>
                                          </p:spTgt>
                                        </p:tgtEl>
                                      </p:cBhvr>
                                    </p:animEffect>
                                  </p:childTnLst>
                                </p:cTn>
                              </p:par>
                              <p:par>
                                <p:cTn id="14" presetID="6" presetClass="entr" presetSubtype="16"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circle(in)">
                                      <p:cBhvr>
                                        <p:cTn id="16" dur="2000"/>
                                        <p:tgtEl>
                                          <p:spTgt spid="3">
                                            <p:txEl>
                                              <p:pRg st="5" end="5"/>
                                            </p:txEl>
                                          </p:spTgt>
                                        </p:tgtEl>
                                      </p:cBhvr>
                                    </p:animEffect>
                                  </p:childTnLst>
                                </p:cTn>
                              </p:par>
                              <p:par>
                                <p:cTn id="17" presetID="6" presetClass="entr" presetSubtype="16"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circle(in)">
                                      <p:cBhvr>
                                        <p:cTn id="19" dur="2000"/>
                                        <p:tgtEl>
                                          <p:spTgt spid="3">
                                            <p:txEl>
                                              <p:pRg st="6" end="6"/>
                                            </p:txEl>
                                          </p:spTgt>
                                        </p:tgtEl>
                                      </p:cBhvr>
                                    </p:animEffect>
                                  </p:childTnLst>
                                </p:cTn>
                              </p:par>
                              <p:par>
                                <p:cTn id="20" presetID="6" presetClass="entr" presetSubtype="16"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circle(in)">
                                      <p:cBhvr>
                                        <p:cTn id="2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361459"/>
          </a:xfrm>
          <a:solidFill>
            <a:schemeClr val="accent3">
              <a:lumMod val="40000"/>
              <a:lumOff val="60000"/>
            </a:schemeClr>
          </a:solidFill>
          <a:scene3d>
            <a:camera prst="orthographicFront"/>
            <a:lightRig rig="threePt" dir="t"/>
          </a:scene3d>
          <a:sp3d>
            <a:bevelT prst="slope"/>
          </a:sp3d>
        </p:spPr>
        <p:txBody>
          <a:bodyPr>
            <a:normAutofit fontScale="77500" lnSpcReduction="20000"/>
          </a:bodyPr>
          <a:lstStyle/>
          <a:p>
            <a:pPr marL="0" indent="0">
              <a:buNone/>
            </a:pPr>
            <a:endParaRPr lang="es-CO" sz="3500" b="1" dirty="0" smtClean="0"/>
          </a:p>
          <a:p>
            <a:pPr marL="0" indent="0">
              <a:buNone/>
            </a:pPr>
            <a:r>
              <a:rPr lang="es-CO" sz="3600" b="1" dirty="0" smtClean="0"/>
              <a:t>8</a:t>
            </a:r>
            <a:r>
              <a:rPr lang="es-CO" dirty="0"/>
              <a:t>. </a:t>
            </a:r>
            <a:r>
              <a:rPr lang="es-CO" sz="3600" b="1" dirty="0"/>
              <a:t>¿Cómo debe ser la manera de vivir del creyente? </a:t>
            </a:r>
            <a:r>
              <a:rPr lang="es-CO" dirty="0"/>
              <a:t/>
            </a:r>
            <a:br>
              <a:rPr lang="es-CO" dirty="0"/>
            </a:br>
            <a:endParaRPr lang="es-CO" dirty="0" smtClean="0"/>
          </a:p>
          <a:p>
            <a:pPr marL="400050" lvl="1" indent="0">
              <a:buNone/>
            </a:pPr>
            <a:r>
              <a:rPr lang="es-CO" dirty="0" smtClean="0">
                <a:solidFill>
                  <a:srgbClr val="FF0000"/>
                </a:solidFill>
              </a:rPr>
              <a:t>1 </a:t>
            </a:r>
            <a:r>
              <a:rPr lang="es-CO" dirty="0">
                <a:solidFill>
                  <a:srgbClr val="FF0000"/>
                </a:solidFill>
              </a:rPr>
              <a:t>Pedro </a:t>
            </a:r>
            <a:r>
              <a:rPr lang="es-CO" dirty="0" smtClean="0">
                <a:solidFill>
                  <a:srgbClr val="FF0000"/>
                </a:solidFill>
              </a:rPr>
              <a:t>1:15 </a:t>
            </a:r>
          </a:p>
          <a:p>
            <a:pPr marL="400050" lvl="1" indent="0">
              <a:buNone/>
            </a:pPr>
            <a:endParaRPr lang="es-CO" dirty="0" smtClean="0"/>
          </a:p>
          <a:p>
            <a:pPr marL="400050" lvl="1" indent="0">
              <a:buNone/>
            </a:pPr>
            <a:r>
              <a:rPr lang="es-CO" dirty="0" smtClean="0"/>
              <a:t>"</a:t>
            </a:r>
            <a:r>
              <a:rPr lang="es-CO" b="1" dirty="0" smtClean="0"/>
              <a:t>como </a:t>
            </a:r>
            <a:r>
              <a:rPr lang="es-CO" b="1" dirty="0"/>
              <a:t>aquel que os llamó es santo, sed también vosotros santos en toda vuestra manera de vivir</a:t>
            </a:r>
            <a:r>
              <a:rPr lang="es-CO" dirty="0"/>
              <a:t>".</a:t>
            </a:r>
            <a:br>
              <a:rPr lang="es-CO" dirty="0"/>
            </a:br>
            <a:endParaRPr lang="es-CO" dirty="0" smtClean="0"/>
          </a:p>
          <a:p>
            <a:pPr marL="400050" lvl="1" indent="0">
              <a:buNone/>
            </a:pPr>
            <a:endParaRPr lang="es-CO" dirty="0" smtClean="0"/>
          </a:p>
          <a:p>
            <a:pPr marL="400050" lvl="1" indent="0">
              <a:buNone/>
            </a:pPr>
            <a:r>
              <a:rPr lang="es-CO" dirty="0" smtClean="0">
                <a:solidFill>
                  <a:srgbClr val="FF0000"/>
                </a:solidFill>
              </a:rPr>
              <a:t>Levítico </a:t>
            </a:r>
            <a:r>
              <a:rPr lang="es-CO" dirty="0">
                <a:solidFill>
                  <a:srgbClr val="FF0000"/>
                </a:solidFill>
              </a:rPr>
              <a:t>11:44</a:t>
            </a:r>
            <a:r>
              <a:rPr lang="es-CO" dirty="0" smtClean="0">
                <a:solidFill>
                  <a:srgbClr val="FF0000"/>
                </a:solidFill>
              </a:rPr>
              <a:t>.</a:t>
            </a:r>
            <a:br>
              <a:rPr lang="es-CO" dirty="0" smtClean="0">
                <a:solidFill>
                  <a:srgbClr val="FF0000"/>
                </a:solidFill>
              </a:rPr>
            </a:br>
            <a:endParaRPr lang="es-CO" dirty="0" smtClean="0">
              <a:solidFill>
                <a:srgbClr val="FF0000"/>
              </a:solidFill>
            </a:endParaRPr>
          </a:p>
          <a:p>
            <a:pPr marL="400050" lvl="1" indent="0">
              <a:buNone/>
            </a:pPr>
            <a:r>
              <a:rPr lang="es-CO" dirty="0" smtClean="0"/>
              <a:t>"</a:t>
            </a:r>
            <a:r>
              <a:rPr lang="es-CO" b="1" dirty="0" smtClean="0"/>
              <a:t>Porque yo soy Jehová vuestro Dios; vosotros por tanto os santificaréis, y seréis santos, porque yo soy santo; así que no contaminéis vuestras personas con ningún animal que se arrastre sobre la tierra</a:t>
            </a:r>
            <a:r>
              <a:rPr lang="es-CO" dirty="0" smtClean="0"/>
              <a:t>".</a:t>
            </a:r>
            <a:br>
              <a:rPr lang="es-CO" dirty="0" smtClean="0"/>
            </a:br>
            <a:endParaRPr lang="es-CO" dirty="0"/>
          </a:p>
        </p:txBody>
      </p:sp>
    </p:spTree>
    <p:extLst>
      <p:ext uri="{BB962C8B-B14F-4D97-AF65-F5344CB8AC3E}">
        <p14:creationId xmlns:p14="http://schemas.microsoft.com/office/powerpoint/2010/main" val="1676937449"/>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4">
              <a:lumMod val="40000"/>
              <a:lumOff val="60000"/>
            </a:schemeClr>
          </a:solidFill>
          <a:scene3d>
            <a:camera prst="orthographicFront"/>
            <a:lightRig rig="threePt" dir="t"/>
          </a:scene3d>
          <a:sp3d>
            <a:bevelT prst="slope"/>
          </a:sp3d>
        </p:spPr>
        <p:txBody>
          <a:bodyPr>
            <a:normAutofit fontScale="92500" lnSpcReduction="20000"/>
          </a:bodyPr>
          <a:lstStyle/>
          <a:p>
            <a:pPr marL="0" indent="0">
              <a:buNone/>
            </a:pPr>
            <a:r>
              <a:rPr lang="es-CO" sz="4200" b="1" dirty="0">
                <a:solidFill>
                  <a:srgbClr val="FF0000"/>
                </a:solidFill>
              </a:rPr>
              <a:t>2</a:t>
            </a:r>
            <a:r>
              <a:rPr lang="es-CO" sz="3300" dirty="0">
                <a:solidFill>
                  <a:srgbClr val="FF0000"/>
                </a:solidFill>
              </a:rPr>
              <a:t>. </a:t>
            </a:r>
            <a:r>
              <a:rPr lang="es-CO" sz="3900" b="1" dirty="0" smtClean="0">
                <a:solidFill>
                  <a:srgbClr val="FF0000"/>
                </a:solidFill>
              </a:rPr>
              <a:t>Característica: </a:t>
            </a:r>
            <a:r>
              <a:rPr lang="es-CO" sz="3800" b="1" u="sng" dirty="0" smtClean="0">
                <a:solidFill>
                  <a:srgbClr val="FF0000"/>
                </a:solidFill>
              </a:rPr>
              <a:t>Tienen </a:t>
            </a:r>
            <a:r>
              <a:rPr lang="es-CO" sz="3800" b="1" u="sng" dirty="0">
                <a:solidFill>
                  <a:srgbClr val="FF0000"/>
                </a:solidFill>
              </a:rPr>
              <a:t>la Fe de </a:t>
            </a:r>
            <a:r>
              <a:rPr lang="es-CO" sz="3800" b="1" u="sng" dirty="0" smtClean="0">
                <a:solidFill>
                  <a:srgbClr val="FF0000"/>
                </a:solidFill>
              </a:rPr>
              <a:t>Jesús</a:t>
            </a:r>
          </a:p>
          <a:p>
            <a:pPr marL="400050" lvl="1" indent="0">
              <a:buNone/>
            </a:pPr>
            <a:endParaRPr lang="es-CO" dirty="0" smtClean="0"/>
          </a:p>
          <a:p>
            <a:pPr marL="400050" lvl="1" indent="0">
              <a:buNone/>
            </a:pPr>
            <a:r>
              <a:rPr lang="es-CO" dirty="0" smtClean="0"/>
              <a:t>La </a:t>
            </a:r>
            <a:r>
              <a:rPr lang="es-CO" dirty="0"/>
              <a:t>"fe" se demuestra por las obras, como dijo </a:t>
            </a:r>
            <a:r>
              <a:rPr lang="es-CO" dirty="0" smtClean="0"/>
              <a:t>Santiago en </a:t>
            </a:r>
            <a:r>
              <a:rPr lang="es-CO" dirty="0">
                <a:solidFill>
                  <a:srgbClr val="FF0000"/>
                </a:solidFill>
              </a:rPr>
              <a:t>Santiago 1:17-18 </a:t>
            </a:r>
            <a:endParaRPr lang="es-CO" dirty="0" smtClean="0">
              <a:solidFill>
                <a:srgbClr val="FF0000"/>
              </a:solidFill>
            </a:endParaRPr>
          </a:p>
          <a:p>
            <a:pPr marL="400050" lvl="1" indent="0">
              <a:buNone/>
            </a:pPr>
            <a:endParaRPr lang="es-CO" dirty="0" smtClean="0"/>
          </a:p>
          <a:p>
            <a:pPr marL="400050" lvl="1" indent="0">
              <a:buNone/>
            </a:pPr>
            <a:r>
              <a:rPr lang="es-CO" dirty="0" smtClean="0"/>
              <a:t>"</a:t>
            </a:r>
            <a:r>
              <a:rPr lang="es-CO" b="1" dirty="0"/>
              <a:t>Así también la fe, si no tiene obras, es muerta en sí misma. Pero alguno dirá: Tú tienes fe, y yo tengo obras. Muéstrame tu fe sin tus obras, y yo te mostraré mi fe por mis obras</a:t>
            </a:r>
            <a:r>
              <a:rPr lang="es-CO" dirty="0"/>
              <a:t>".</a:t>
            </a:r>
            <a:br>
              <a:rPr lang="es-CO" dirty="0"/>
            </a:br>
            <a:r>
              <a:rPr lang="es-CO" dirty="0"/>
              <a:t/>
            </a:r>
            <a:br>
              <a:rPr lang="es-CO" dirty="0"/>
            </a:br>
            <a:r>
              <a:rPr lang="es-CO" dirty="0"/>
              <a:t>Hay otro refrán que recoge muy bien este concepto: "</a:t>
            </a:r>
            <a:r>
              <a:rPr lang="es-CO" b="1" dirty="0"/>
              <a:t>Hechos son amores, y no buenas razones</a:t>
            </a:r>
            <a:r>
              <a:rPr lang="es-CO" dirty="0"/>
              <a:t>". El amor se demuestra con hechos, no con palabrería. Si amo a Dios, si digo tener Fe en Dios, eso debe </a:t>
            </a:r>
            <a:r>
              <a:rPr lang="es-CO" dirty="0" smtClean="0"/>
              <a:t>reflejarse en </a:t>
            </a:r>
            <a:r>
              <a:rPr lang="es-CO" dirty="0"/>
              <a:t>mi conducta. Por lo tanto, ¿</a:t>
            </a:r>
            <a:r>
              <a:rPr lang="es-CO" b="1" dirty="0"/>
              <a:t>qué significa, o cómo se evidencia que esta iglesia tiene "la Fe de Jesús</a:t>
            </a:r>
            <a:r>
              <a:rPr lang="es-CO" dirty="0" smtClean="0"/>
              <a:t>"?</a:t>
            </a:r>
            <a:endParaRPr lang="es-CO" dirty="0"/>
          </a:p>
        </p:txBody>
      </p:sp>
    </p:spTree>
    <p:extLst>
      <p:ext uri="{BB962C8B-B14F-4D97-AF65-F5344CB8AC3E}">
        <p14:creationId xmlns:p14="http://schemas.microsoft.com/office/powerpoint/2010/main" val="2223959712"/>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buNone/>
            </a:pPr>
            <a:r>
              <a:rPr lang="es-CO" sz="4600" b="1" dirty="0" smtClean="0">
                <a:solidFill>
                  <a:srgbClr val="FF0000"/>
                </a:solidFill>
              </a:rPr>
              <a:t>1</a:t>
            </a:r>
            <a:r>
              <a:rPr lang="es-CO" dirty="0" smtClean="0"/>
              <a:t>. ¿</a:t>
            </a:r>
            <a:r>
              <a:rPr lang="es-CO" sz="3300" b="1" dirty="0" smtClean="0"/>
              <a:t>Qué </a:t>
            </a:r>
            <a:r>
              <a:rPr lang="es-CO" sz="3300" b="1" dirty="0"/>
              <a:t>debe predicar la Iglesia Remanente</a:t>
            </a:r>
            <a:r>
              <a:rPr lang="es-CO" dirty="0" smtClean="0"/>
              <a:t>?</a:t>
            </a:r>
          </a:p>
          <a:p>
            <a:pPr marL="400050" lvl="1" indent="0">
              <a:buNone/>
            </a:pPr>
            <a:r>
              <a:rPr lang="es-CO" dirty="0" smtClean="0"/>
              <a:t> </a:t>
            </a:r>
            <a:r>
              <a:rPr lang="es-CO" dirty="0">
                <a:solidFill>
                  <a:srgbClr val="FF0000"/>
                </a:solidFill>
              </a:rPr>
              <a:t>Apocalipsis 14:6.</a:t>
            </a:r>
            <a:br>
              <a:rPr lang="es-CO" dirty="0">
                <a:solidFill>
                  <a:srgbClr val="FF0000"/>
                </a:solidFill>
              </a:rPr>
            </a:br>
            <a:r>
              <a:rPr lang="es-CO" dirty="0"/>
              <a:t>"</a:t>
            </a:r>
            <a:r>
              <a:rPr lang="es-CO" b="1" dirty="0"/>
              <a:t>Vi volar por en medio del cielo a otro ángel, que tenía el evangelio eterno para predicarlo a los moradores de la tierra, a toda nación, tribu, lengua y </a:t>
            </a:r>
            <a:r>
              <a:rPr lang="es-CO" b="1" dirty="0" smtClean="0"/>
              <a:t>pueblo</a:t>
            </a:r>
            <a:r>
              <a:rPr lang="es-CO" dirty="0" smtClean="0"/>
              <a:t>«</a:t>
            </a:r>
          </a:p>
          <a:p>
            <a:pPr marL="0" indent="0">
              <a:buNone/>
            </a:pPr>
            <a:endParaRPr lang="es-CO" dirty="0" smtClean="0"/>
          </a:p>
          <a:p>
            <a:pPr marL="0" indent="0">
              <a:buNone/>
            </a:pPr>
            <a:r>
              <a:rPr lang="es-CO" sz="4100" b="1" dirty="0" smtClean="0">
                <a:solidFill>
                  <a:srgbClr val="FF0000"/>
                </a:solidFill>
              </a:rPr>
              <a:t>2</a:t>
            </a:r>
            <a:r>
              <a:rPr lang="es-CO" dirty="0"/>
              <a:t>. ¿</a:t>
            </a:r>
            <a:r>
              <a:rPr lang="es-CO" b="1" dirty="0"/>
              <a:t>Deberían las iglesias cristianas profesar alguna verdad evangélica que no sea aceptada y seguida por la Iglesia Remanente</a:t>
            </a:r>
            <a:r>
              <a:rPr lang="es-CO" dirty="0"/>
              <a:t>?</a:t>
            </a:r>
            <a:br>
              <a:rPr lang="es-CO" dirty="0"/>
            </a:br>
            <a:endParaRPr lang="es-CO" dirty="0" smtClean="0"/>
          </a:p>
          <a:p>
            <a:pPr marL="0" indent="0">
              <a:buNone/>
            </a:pPr>
            <a:r>
              <a:rPr lang="es-CO" dirty="0" smtClean="0"/>
              <a:t>Respuesta</a:t>
            </a:r>
            <a:r>
              <a:rPr lang="es-CO" dirty="0"/>
              <a:t>: </a:t>
            </a:r>
            <a:r>
              <a:rPr lang="es-CO" dirty="0" smtClean="0"/>
              <a:t>No. Esto </a:t>
            </a:r>
            <a:r>
              <a:rPr lang="es-CO" dirty="0"/>
              <a:t>significa que si encontramos alguna iglesia que afirma ser la auténtica, la seguidora de Cristo, y enseña </a:t>
            </a:r>
            <a:r>
              <a:rPr lang="es-CO" dirty="0" smtClean="0"/>
              <a:t>doctrinas </a:t>
            </a:r>
            <a:r>
              <a:rPr lang="es-CO" dirty="0"/>
              <a:t>que no estén conforme a las Escrituras y la práctica de Jesús en su propia </a:t>
            </a:r>
            <a:r>
              <a:rPr lang="es-CO" dirty="0" smtClean="0"/>
              <a:t>vida, no </a:t>
            </a:r>
            <a:r>
              <a:rPr lang="es-CO" dirty="0"/>
              <a:t>tiene "la Fe de Jesús</a:t>
            </a:r>
            <a:r>
              <a:rPr lang="es-CO" dirty="0" smtClean="0"/>
              <a:t>".</a:t>
            </a:r>
            <a:endParaRPr lang="es-CO" dirty="0"/>
          </a:p>
        </p:txBody>
      </p:sp>
    </p:spTree>
    <p:extLst>
      <p:ext uri="{BB962C8B-B14F-4D97-AF65-F5344CB8AC3E}">
        <p14:creationId xmlns:p14="http://schemas.microsoft.com/office/powerpoint/2010/main" val="15396252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anim calcmode="lin" valueType="num">
                                      <p:cBhvr>
                                        <p:cTn id="8"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3" end="3"/>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anim calcmode="lin" valueType="num">
                                      <p:cBhvr>
                                        <p:cTn id="13"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a:solidFill>
            <a:schemeClr val="bg2">
              <a:lumMod val="90000"/>
            </a:schemeClr>
          </a:solidFill>
          <a:scene3d>
            <a:camera prst="orthographicFront"/>
            <a:lightRig rig="threePt" dir="t"/>
          </a:scene3d>
          <a:sp3d>
            <a:bevelT prst="slope"/>
          </a:sp3d>
        </p:spPr>
        <p:txBody>
          <a:bodyPr>
            <a:normAutofit fontScale="70000" lnSpcReduction="20000"/>
          </a:bodyPr>
          <a:lstStyle/>
          <a:p>
            <a:pPr marL="0" indent="0">
              <a:buNone/>
            </a:pPr>
            <a:r>
              <a:rPr lang="es-CO" sz="3400" b="1" dirty="0">
                <a:solidFill>
                  <a:srgbClr val="FF0000"/>
                </a:solidFill>
              </a:rPr>
              <a:t>3</a:t>
            </a:r>
            <a:r>
              <a:rPr lang="es-CO" dirty="0"/>
              <a:t>. ¿</a:t>
            </a:r>
            <a:r>
              <a:rPr lang="es-CO" b="1" dirty="0"/>
              <a:t>Cuál debe ser la experiencia espiritual de los miembros de la Iglesia </a:t>
            </a:r>
            <a:r>
              <a:rPr lang="es-CO" b="1" dirty="0" smtClean="0"/>
              <a:t>Remanente</a:t>
            </a:r>
            <a:r>
              <a:rPr lang="es-CO" dirty="0" smtClean="0"/>
              <a:t>?</a:t>
            </a:r>
          </a:p>
          <a:p>
            <a:pPr marL="400050" lvl="1" indent="0">
              <a:buNone/>
            </a:pPr>
            <a:r>
              <a:rPr lang="es-CO" b="1" dirty="0" smtClean="0">
                <a:solidFill>
                  <a:srgbClr val="FF0000"/>
                </a:solidFill>
              </a:rPr>
              <a:t>Efesios </a:t>
            </a:r>
            <a:r>
              <a:rPr lang="es-CO" b="1" dirty="0">
                <a:solidFill>
                  <a:srgbClr val="FF0000"/>
                </a:solidFill>
              </a:rPr>
              <a:t>3:17 p.p.</a:t>
            </a:r>
            <a:r>
              <a:rPr lang="es-CO" dirty="0"/>
              <a:t/>
            </a:r>
            <a:br>
              <a:rPr lang="es-CO" dirty="0"/>
            </a:br>
            <a:r>
              <a:rPr lang="es-CO" dirty="0"/>
              <a:t>"</a:t>
            </a:r>
            <a:r>
              <a:rPr lang="es-CO" b="1" dirty="0"/>
              <a:t>Para que habite Cristo por la fe en vuestros corazones</a:t>
            </a:r>
            <a:r>
              <a:rPr lang="es-CO" dirty="0"/>
              <a:t>".</a:t>
            </a:r>
            <a:br>
              <a:rPr lang="es-CO" dirty="0"/>
            </a:br>
            <a:r>
              <a:rPr lang="es-CO" dirty="0"/>
              <a:t/>
            </a:r>
            <a:br>
              <a:rPr lang="es-CO" dirty="0"/>
            </a:br>
            <a:r>
              <a:rPr lang="es-CO" dirty="0"/>
              <a:t>Nota: Como bien hemos dicho anteriormente, somos "llamados" a ser santos. No se trata de encontrar la iglesia "perfecta" en cuanto al comportamiento de sus integrantes. Pero sí se trata de encontrar una iglesia cuyos creyentes, además de lo dicho anteriormente (y lo que aún queda por ver), esté compuesta por creyentes sinceros no conformistas, que busquen la experiencia de vivir como Cristo vivió, busquen que Cristo more en su corazón, es decir, que Cristo sea la </a:t>
            </a:r>
            <a:r>
              <a:rPr lang="es-CO" dirty="0" smtClean="0"/>
              <a:t>guía </a:t>
            </a:r>
            <a:r>
              <a:rPr lang="es-CO" dirty="0"/>
              <a:t>de su vida y </a:t>
            </a:r>
            <a:r>
              <a:rPr lang="es-CO" dirty="0" smtClean="0"/>
              <a:t>valores.</a:t>
            </a:r>
          </a:p>
          <a:p>
            <a:pPr marL="0" indent="0">
              <a:buNone/>
            </a:pPr>
            <a:endParaRPr lang="es-CO" sz="3400" b="1" dirty="0" smtClean="0">
              <a:solidFill>
                <a:srgbClr val="FF0000"/>
              </a:solidFill>
            </a:endParaRPr>
          </a:p>
          <a:p>
            <a:pPr marL="0" indent="0">
              <a:buNone/>
            </a:pPr>
            <a:r>
              <a:rPr lang="es-CO" sz="3400" b="1" dirty="0" smtClean="0">
                <a:solidFill>
                  <a:srgbClr val="FF0000"/>
                </a:solidFill>
              </a:rPr>
              <a:t>4</a:t>
            </a:r>
            <a:r>
              <a:rPr lang="es-CO" dirty="0"/>
              <a:t>. ¿</a:t>
            </a:r>
            <a:r>
              <a:rPr lang="es-CO" sz="3400" b="1" dirty="0"/>
              <a:t>Cómo se manifiesta su piedad práctica</a:t>
            </a:r>
            <a:r>
              <a:rPr lang="es-CO" dirty="0" smtClean="0"/>
              <a:t>?</a:t>
            </a:r>
          </a:p>
          <a:p>
            <a:pPr marL="400050" lvl="1" indent="0">
              <a:buNone/>
            </a:pPr>
            <a:r>
              <a:rPr lang="es-CO" sz="3400" b="1" dirty="0" smtClean="0">
                <a:solidFill>
                  <a:srgbClr val="FF0000"/>
                </a:solidFill>
              </a:rPr>
              <a:t> </a:t>
            </a:r>
            <a:r>
              <a:rPr lang="es-CO" sz="3400" b="1" dirty="0">
                <a:solidFill>
                  <a:srgbClr val="FF0000"/>
                </a:solidFill>
              </a:rPr>
              <a:t>Tito 2:11 – 14.</a:t>
            </a:r>
            <a:br>
              <a:rPr lang="es-CO" sz="3400" b="1" dirty="0">
                <a:solidFill>
                  <a:srgbClr val="FF0000"/>
                </a:solidFill>
              </a:rPr>
            </a:br>
            <a:r>
              <a:rPr lang="es-CO" dirty="0"/>
              <a:t>"</a:t>
            </a:r>
            <a:r>
              <a:rPr lang="es-CO" b="1" dirty="0"/>
              <a:t>Porque la gracia de Dios se ha manifestado para salvación a todos los hombres, enseñándonos que, renunciando a la impiedad y a los deseos mundanos, vivamos en este siglo sobria, justa y piadosamente, aguardando la esperanza bienaventurada y la manifestación gloriosa de nuestro gran Dios y Salvador Jesucristo, quien se dio a sí mismo por nosotros para redimirnos de toda iniquidad y purificar para sí un pueblo propio, celoso de buenas obras</a:t>
            </a:r>
            <a:r>
              <a:rPr lang="es-CO" dirty="0" smtClean="0"/>
              <a:t>".</a:t>
            </a:r>
            <a:endParaRPr lang="es-CO" dirty="0"/>
          </a:p>
        </p:txBody>
      </p:sp>
    </p:spTree>
    <p:extLst>
      <p:ext uri="{BB962C8B-B14F-4D97-AF65-F5344CB8AC3E}">
        <p14:creationId xmlns:p14="http://schemas.microsoft.com/office/powerpoint/2010/main" val="11341426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33415" y="4941168"/>
            <a:ext cx="8831073" cy="1728192"/>
          </a:xfrm>
          <a:solidFill>
            <a:schemeClr val="bg2">
              <a:lumMod val="75000"/>
            </a:schemeClr>
          </a:solidFill>
          <a:scene3d>
            <a:camera prst="orthographicFront"/>
            <a:lightRig rig="threePt" dir="t"/>
          </a:scene3d>
          <a:sp3d>
            <a:bevelT w="165100" prst="coolSlant"/>
          </a:sp3d>
        </p:spPr>
        <p:txBody>
          <a:bodyPr>
            <a:normAutofit fontScale="90000"/>
          </a:bodyPr>
          <a:lstStyle/>
          <a:p>
            <a:r>
              <a:rPr lang="es-CO" sz="2400" dirty="0" smtClean="0"/>
              <a:t>El zarandeo doble consiste en que Dios manda a predicar su Evangelio en todo el mundo, los que lo aceptan, son traídos a la iglesia, y allí sigue purificándolos, y allí son santificados y finalmente seleccionados para la salvación.</a:t>
            </a:r>
            <a:br>
              <a:rPr lang="es-CO" sz="2400" dirty="0" smtClean="0"/>
            </a:br>
            <a:r>
              <a:rPr lang="es-CO" sz="2400" dirty="0" smtClean="0"/>
              <a:t> Ver </a:t>
            </a:r>
            <a:r>
              <a:rPr lang="es-CO" sz="2400" b="1" dirty="0" smtClean="0">
                <a:solidFill>
                  <a:srgbClr val="FF0000"/>
                </a:solidFill>
              </a:rPr>
              <a:t>(Mat.13:13.30)</a:t>
            </a:r>
            <a:endParaRPr lang="es-CO" b="1" dirty="0">
              <a:solidFill>
                <a:srgbClr val="FF0000"/>
              </a:solidFill>
            </a:endParaRPr>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3" y="332656"/>
            <a:ext cx="8352927"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Flecha derecha"/>
          <p:cNvSpPr/>
          <p:nvPr/>
        </p:nvSpPr>
        <p:spPr>
          <a:xfrm rot="1191266">
            <a:off x="1214140" y="1337028"/>
            <a:ext cx="3005317" cy="114410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TE SACA DEL MUNDO</a:t>
            </a:r>
            <a:endParaRPr lang="es-CO" dirty="0"/>
          </a:p>
        </p:txBody>
      </p:sp>
      <p:sp>
        <p:nvSpPr>
          <p:cNvPr id="5" name="4 Flecha derecha"/>
          <p:cNvSpPr/>
          <p:nvPr/>
        </p:nvSpPr>
        <p:spPr>
          <a:xfrm rot="1979340">
            <a:off x="408892" y="2452795"/>
            <a:ext cx="2150536" cy="12148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dirty="0" smtClean="0"/>
              <a:t>TE TRE A LA IGLESIA</a:t>
            </a:r>
            <a:endParaRPr lang="es-CO" dirty="0"/>
          </a:p>
        </p:txBody>
      </p:sp>
    </p:spTree>
    <p:extLst>
      <p:ext uri="{BB962C8B-B14F-4D97-AF65-F5344CB8AC3E}">
        <p14:creationId xmlns:p14="http://schemas.microsoft.com/office/powerpoint/2010/main" val="654216032"/>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664296"/>
          </a:xfrm>
          <a:solidFill>
            <a:schemeClr val="bg1"/>
          </a:solidFill>
          <a:scene3d>
            <a:camera prst="orthographicFront"/>
            <a:lightRig rig="threePt" dir="t"/>
          </a:scene3d>
          <a:sp3d>
            <a:bevelT w="165100" prst="coolSlant"/>
          </a:sp3d>
        </p:spPr>
        <p:txBody>
          <a:bodyPr>
            <a:normAutofit fontScale="92500" lnSpcReduction="10000"/>
          </a:bodyPr>
          <a:lstStyle/>
          <a:p>
            <a:pPr marL="0" indent="0">
              <a:buNone/>
            </a:pPr>
            <a:r>
              <a:rPr lang="es-CO" sz="4000" b="1" dirty="0">
                <a:solidFill>
                  <a:srgbClr val="FF0000"/>
                </a:solidFill>
              </a:rPr>
              <a:t>3</a:t>
            </a:r>
            <a:r>
              <a:rPr lang="es-CO" dirty="0"/>
              <a:t>. </a:t>
            </a:r>
            <a:r>
              <a:rPr lang="es-CO" sz="4000" b="1" u="sng" dirty="0">
                <a:solidFill>
                  <a:srgbClr val="FF0000"/>
                </a:solidFill>
              </a:rPr>
              <a:t>Guardan los mandamientos de </a:t>
            </a:r>
            <a:r>
              <a:rPr lang="es-CO" sz="4000" b="1" u="sng" dirty="0" smtClean="0">
                <a:solidFill>
                  <a:srgbClr val="FF0000"/>
                </a:solidFill>
              </a:rPr>
              <a:t>Dio</a:t>
            </a:r>
            <a:r>
              <a:rPr lang="es-CO" sz="4100" b="1" u="sng" dirty="0" smtClean="0">
                <a:solidFill>
                  <a:srgbClr val="FF0000"/>
                </a:solidFill>
              </a:rPr>
              <a:t>s.</a:t>
            </a:r>
          </a:p>
          <a:p>
            <a:pPr marL="400050" lvl="1" indent="0">
              <a:buNone/>
            </a:pPr>
            <a:r>
              <a:rPr lang="es-CO" dirty="0" smtClean="0"/>
              <a:t>Cuando </a:t>
            </a:r>
            <a:r>
              <a:rPr lang="es-CO" dirty="0"/>
              <a:t>tenemos un billete en la mano, nadie quiere recibir un billete falso, sino auténtico. Para ello, la fábrica de moneda utiliza unas marcas de seguridad para identificar los billetes </a:t>
            </a:r>
            <a:r>
              <a:rPr lang="es-CO" dirty="0" smtClean="0"/>
              <a:t>auténticos, las cuales el remanente debe conocer y </a:t>
            </a:r>
            <a:r>
              <a:rPr lang="es-CO" dirty="0"/>
              <a:t>diferenciarlos de los </a:t>
            </a:r>
            <a:r>
              <a:rPr lang="es-CO" dirty="0" smtClean="0"/>
              <a:t>falsos</a:t>
            </a:r>
            <a:endParaRPr lang="es-CO" dirty="0"/>
          </a:p>
        </p:txBody>
      </p:sp>
      <p:sp>
        <p:nvSpPr>
          <p:cNvPr id="4" name="3 Rectángulo"/>
          <p:cNvSpPr/>
          <p:nvPr/>
        </p:nvSpPr>
        <p:spPr>
          <a:xfrm>
            <a:off x="369152" y="3072348"/>
            <a:ext cx="6048672" cy="3785652"/>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r>
              <a:rPr lang="es-CO" sz="2400" dirty="0" smtClean="0"/>
              <a:t>Los </a:t>
            </a:r>
            <a:r>
              <a:rPr lang="es-CO" sz="2400" dirty="0"/>
              <a:t>falsificadores de monedas procuran hacer los billetes lo más parecido posible a los originales, y para ello incluso logran incluir algunas de las medidas de seguridad en los billetes falsos. Pero sólo el billete auténtico tiene TODAS las marcas de seguridad. Si un billete tiene CASI todas las marcas de seguridad, y sólo le falta UNA, está claro que es una "buena" imitación, pero nunca será auténtico, es FALSO</a:t>
            </a:r>
            <a:r>
              <a:rPr lang="es-CO" sz="2400" dirty="0" smtClean="0"/>
              <a:t>.</a:t>
            </a:r>
            <a:endParaRPr lang="es-CO" sz="24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3236982"/>
            <a:ext cx="2474656"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234524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wipe(down)">
                                      <p:cBhvr>
                                        <p:cTn id="10"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412776"/>
            <a:ext cx="8229600" cy="4176463"/>
          </a:xfrm>
          <a:solidFill>
            <a:schemeClr val="accent4">
              <a:lumMod val="75000"/>
            </a:schemeClr>
          </a:solidFill>
        </p:spPr>
        <p:txBody>
          <a:bodyPr>
            <a:normAutofit fontScale="92500" lnSpcReduction="10000"/>
          </a:bodyPr>
          <a:lstStyle/>
          <a:p>
            <a:pPr marL="0" indent="0" algn="ctr">
              <a:buNone/>
            </a:pPr>
            <a:r>
              <a:rPr lang="es-CO" dirty="0">
                <a:solidFill>
                  <a:schemeClr val="bg1"/>
                </a:solidFill>
              </a:rPr>
              <a:t>De igual manera Dios ha puesto una serie de marcas de seguridad en su iglesia, la que le permanece fiel en el tiempo del fin. </a:t>
            </a:r>
            <a:endParaRPr lang="es-CO" dirty="0" smtClean="0">
              <a:solidFill>
                <a:schemeClr val="bg1"/>
              </a:solidFill>
            </a:endParaRPr>
          </a:p>
          <a:p>
            <a:pPr marL="0" indent="0" algn="ctr">
              <a:buNone/>
            </a:pPr>
            <a:r>
              <a:rPr lang="es-CO" b="1" dirty="0" smtClean="0">
                <a:solidFill>
                  <a:srgbClr val="FFFF00"/>
                </a:solidFill>
              </a:rPr>
              <a:t>Esa </a:t>
            </a:r>
            <a:r>
              <a:rPr lang="es-CO" b="1" dirty="0">
                <a:solidFill>
                  <a:srgbClr val="FFFF00"/>
                </a:solidFill>
              </a:rPr>
              <a:t>iglesia debe cumplir con TODOS los requisitos, no basta con cumplir con la mayoría de ellos. Esto incluye los dos puntos </a:t>
            </a:r>
            <a:r>
              <a:rPr lang="es-CO" b="1" dirty="0" smtClean="0">
                <a:solidFill>
                  <a:srgbClr val="FFFF00"/>
                </a:solidFill>
              </a:rPr>
              <a:t>anteriores (1), ser santo (2), Tener la fe de Jesús, </a:t>
            </a:r>
            <a:r>
              <a:rPr lang="es-CO" b="1" dirty="0">
                <a:solidFill>
                  <a:srgbClr val="FFFF00"/>
                </a:solidFill>
              </a:rPr>
              <a:t>y uno </a:t>
            </a:r>
            <a:r>
              <a:rPr lang="es-CO" b="1" dirty="0" smtClean="0">
                <a:solidFill>
                  <a:srgbClr val="FFFF00"/>
                </a:solidFill>
              </a:rPr>
              <a:t>más, que es el que estudiaremos seguidamente.</a:t>
            </a:r>
            <a:r>
              <a:rPr lang="es-CO" b="1" dirty="0">
                <a:solidFill>
                  <a:srgbClr val="FFFF00"/>
                </a:solidFill>
              </a:rPr>
              <a:t/>
            </a:r>
            <a:br>
              <a:rPr lang="es-CO" b="1" dirty="0">
                <a:solidFill>
                  <a:srgbClr val="FFFF00"/>
                </a:solidFill>
              </a:rPr>
            </a:br>
            <a:endParaRPr lang="es-CO" b="1" dirty="0">
              <a:solidFill>
                <a:srgbClr val="FFFF00"/>
              </a:solidFill>
            </a:endParaRPr>
          </a:p>
        </p:txBody>
      </p:sp>
    </p:spTree>
    <p:extLst>
      <p:ext uri="{BB962C8B-B14F-4D97-AF65-F5344CB8AC3E}">
        <p14:creationId xmlns:p14="http://schemas.microsoft.com/office/powerpoint/2010/main" val="986087623"/>
      </p:ext>
    </p:extLst>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2">
              <a:lumMod val="90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sz="4100" b="1" dirty="0" smtClean="0">
                <a:solidFill>
                  <a:srgbClr val="FF0000"/>
                </a:solidFill>
              </a:rPr>
              <a:t>1</a:t>
            </a:r>
            <a:r>
              <a:rPr lang="es-CO" dirty="0" smtClean="0"/>
              <a:t>. ¿</a:t>
            </a:r>
            <a:r>
              <a:rPr lang="es-CO" sz="3600" b="1" dirty="0" smtClean="0"/>
              <a:t>Cuál </a:t>
            </a:r>
            <a:r>
              <a:rPr lang="es-CO" sz="3600" b="1" dirty="0"/>
              <a:t>es una de las características que identifica a la verdadera iglesia en el tiempo del fin</a:t>
            </a:r>
            <a:r>
              <a:rPr lang="es-CO" dirty="0"/>
              <a:t>? </a:t>
            </a:r>
          </a:p>
          <a:p>
            <a:pPr marL="400050" lvl="1" indent="0">
              <a:buNone/>
            </a:pPr>
            <a:r>
              <a:rPr lang="es-CO" b="1" dirty="0" smtClean="0">
                <a:solidFill>
                  <a:srgbClr val="FF0000"/>
                </a:solidFill>
              </a:rPr>
              <a:t>Apocalipsis </a:t>
            </a:r>
            <a:r>
              <a:rPr lang="es-CO" b="1" dirty="0">
                <a:solidFill>
                  <a:srgbClr val="FF0000"/>
                </a:solidFill>
              </a:rPr>
              <a:t>12:17.</a:t>
            </a:r>
            <a:br>
              <a:rPr lang="es-CO" b="1" dirty="0">
                <a:solidFill>
                  <a:srgbClr val="FF0000"/>
                </a:solidFill>
              </a:rPr>
            </a:br>
            <a:r>
              <a:rPr lang="es-CO" dirty="0"/>
              <a:t>"</a:t>
            </a:r>
            <a:r>
              <a:rPr lang="es-CO" b="1" dirty="0"/>
              <a:t>Entonces el dragón se llenó de ira contra la mujer; y se fue a hacer guerra contra el resto de la descendencia de ella, los que guardan los mandamientos de Dios y tienen el testimonio de Jesucristo</a:t>
            </a:r>
            <a:r>
              <a:rPr lang="es-CO" dirty="0"/>
              <a:t>".</a:t>
            </a:r>
            <a:br>
              <a:rPr lang="es-CO" dirty="0"/>
            </a:br>
            <a:r>
              <a:rPr lang="es-CO" dirty="0"/>
              <a:t/>
            </a:r>
            <a:br>
              <a:rPr lang="es-CO" dirty="0"/>
            </a:br>
            <a:r>
              <a:rPr lang="es-CO" dirty="0" smtClean="0"/>
              <a:t>La </a:t>
            </a:r>
            <a:r>
              <a:rPr lang="es-CO" dirty="0"/>
              <a:t>observancia de los mandamientos de Dios, es otra marca de autenticidad de la iglesia fiel a Dios. Y cuando habla de los mandamientos, se entiende TODOS, no sólo 8 o 9 de ellos. </a:t>
            </a:r>
            <a:endParaRPr lang="es-CO" dirty="0" smtClean="0"/>
          </a:p>
          <a:p>
            <a:pPr marL="400050" lvl="1" indent="0">
              <a:buNone/>
            </a:pPr>
            <a:r>
              <a:rPr lang="es-CO" dirty="0" smtClean="0"/>
              <a:t>Así </a:t>
            </a:r>
            <a:r>
              <a:rPr lang="es-CO" dirty="0"/>
              <a:t>lo afirma </a:t>
            </a:r>
            <a:r>
              <a:rPr lang="es-CO" b="1" dirty="0">
                <a:solidFill>
                  <a:srgbClr val="FF0000"/>
                </a:solidFill>
              </a:rPr>
              <a:t>Santiago 2:10-11</a:t>
            </a:r>
            <a:r>
              <a:rPr lang="es-CO" dirty="0"/>
              <a:t>: "</a:t>
            </a:r>
            <a:r>
              <a:rPr lang="es-CO" b="1" dirty="0"/>
              <a:t>Porque cualquiera que guardare toda la ley, pero ofendiere en un punto, se hace culpable de todos. Porque el que dijo: No cometerás adulterio, también ha dicho: No matarás. Ahora bien, si no cometes adulterio, pero matas, ya te has hecho transgresor de la ley</a:t>
            </a:r>
            <a:r>
              <a:rPr lang="es-CO" dirty="0" smtClean="0"/>
              <a:t>".</a:t>
            </a:r>
          </a:p>
          <a:p>
            <a:pPr marL="400050" lvl="1" indent="0">
              <a:buNone/>
            </a:pPr>
            <a:endParaRPr lang="es-CO" dirty="0"/>
          </a:p>
          <a:p>
            <a:pPr marL="400050" lvl="1" indent="0">
              <a:buNone/>
            </a:pPr>
            <a:r>
              <a:rPr lang="es-CO" dirty="0" smtClean="0"/>
              <a:t> </a:t>
            </a:r>
            <a:r>
              <a:rPr lang="es-CO" dirty="0"/>
              <a:t>Hay quienes dudan de que en este pasaje se hable de los Diez Mandamientos, pero el </a:t>
            </a:r>
            <a:r>
              <a:rPr lang="es-CO" dirty="0" smtClean="0"/>
              <a:t> </a:t>
            </a:r>
            <a:r>
              <a:rPr lang="es-CO" dirty="0"/>
              <a:t>versículo </a:t>
            </a:r>
            <a:r>
              <a:rPr lang="es-CO" dirty="0" smtClean="0"/>
              <a:t>11 </a:t>
            </a:r>
            <a:r>
              <a:rPr lang="es-CO" dirty="0"/>
              <a:t>habla claramente de los Diez Mandamientos </a:t>
            </a:r>
            <a:r>
              <a:rPr lang="es-CO" u="sng" dirty="0"/>
              <a:t>(adulterio, matar</a:t>
            </a:r>
            <a:r>
              <a:rPr lang="es-CO" u="sng" dirty="0" smtClean="0"/>
              <a:t>).</a:t>
            </a:r>
            <a:endParaRPr lang="es-CO" u="sng" dirty="0"/>
          </a:p>
        </p:txBody>
      </p:sp>
    </p:spTree>
    <p:extLst>
      <p:ext uri="{BB962C8B-B14F-4D97-AF65-F5344CB8AC3E}">
        <p14:creationId xmlns:p14="http://schemas.microsoft.com/office/powerpoint/2010/main" val="2843038139"/>
      </p:ext>
    </p:extLst>
  </p:cSld>
  <p:clrMapOvr>
    <a:masterClrMapping/>
  </p:clrMapOvr>
  <p:transition spd="slow">
    <p:push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dirty="0" smtClean="0"/>
              <a:t>Los diez mandamientos escritos por el «Dedo de Dios» refleja su carácter.</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860" y="1844824"/>
            <a:ext cx="2493972" cy="266429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6171" y="1844824"/>
            <a:ext cx="2830285" cy="266429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0990" y="1844824"/>
            <a:ext cx="2299122" cy="2664296"/>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65860" y="4797152"/>
            <a:ext cx="8110596" cy="1938992"/>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2000" b="1" dirty="0"/>
              <a:t>Y el «remanente» se distingue </a:t>
            </a:r>
            <a:r>
              <a:rPr lang="es-CO" sz="2000" b="1" dirty="0" smtClean="0"/>
              <a:t>precisamente porque por amor a Cristo obedece </a:t>
            </a:r>
            <a:r>
              <a:rPr lang="es-CO" sz="2000" b="1" dirty="0"/>
              <a:t>la ley de Dios</a:t>
            </a:r>
            <a:r>
              <a:rPr lang="es-CO" sz="2000" b="1" dirty="0" smtClean="0"/>
              <a:t>. Debemos </a:t>
            </a:r>
            <a:r>
              <a:rPr lang="es-CO" sz="2000" b="1" dirty="0"/>
              <a:t>recordar que entre los Diez Mandamientos está el cuarto mandamiento, "acuérdate de guardar el Sábado". Si una iglesia guarda "todos" los mandamientos menos uno, le falta una de las marcas de seguridad que Dios dio como autenticidad a su iglesia remanente (ver estudio sobre el Sello de Dios</a:t>
            </a:r>
            <a:r>
              <a:rPr lang="es-CO" sz="2000" b="1" dirty="0" smtClean="0"/>
              <a:t>).</a:t>
            </a:r>
            <a:endParaRPr lang="es-CO" sz="2000" b="1" dirty="0"/>
          </a:p>
        </p:txBody>
      </p:sp>
    </p:spTree>
    <p:extLst>
      <p:ext uri="{BB962C8B-B14F-4D97-AF65-F5344CB8AC3E}">
        <p14:creationId xmlns:p14="http://schemas.microsoft.com/office/powerpoint/2010/main" val="383848780"/>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solidFill>
            <a:schemeClr val="accent4">
              <a:lumMod val="20000"/>
              <a:lumOff val="80000"/>
            </a:schemeClr>
          </a:solidFill>
        </p:spPr>
        <p:txBody>
          <a:bodyPr>
            <a:normAutofit fontScale="85000" lnSpcReduction="20000"/>
          </a:bodyPr>
          <a:lstStyle/>
          <a:p>
            <a:pPr marL="0" indent="0">
              <a:buNone/>
            </a:pPr>
            <a:r>
              <a:rPr lang="es-CO" sz="4100" b="1" dirty="0" smtClean="0">
                <a:solidFill>
                  <a:srgbClr val="FF0000"/>
                </a:solidFill>
              </a:rPr>
              <a:t>2</a:t>
            </a:r>
            <a:r>
              <a:rPr lang="es-CO" dirty="0"/>
              <a:t>. ¿</a:t>
            </a:r>
            <a:r>
              <a:rPr lang="es-CO" sz="3600" b="1" dirty="0"/>
              <a:t>Será la obediencia a la ley de Dios invalidada por la fe de Jesús</a:t>
            </a:r>
            <a:r>
              <a:rPr lang="es-CO" dirty="0"/>
              <a:t>? </a:t>
            </a:r>
            <a:endParaRPr lang="es-CO" dirty="0" smtClean="0"/>
          </a:p>
          <a:p>
            <a:pPr marL="400050" lvl="1" indent="0">
              <a:buNone/>
            </a:pPr>
            <a:r>
              <a:rPr lang="es-CO" b="1" dirty="0" smtClean="0">
                <a:solidFill>
                  <a:srgbClr val="FF0000"/>
                </a:solidFill>
              </a:rPr>
              <a:t>Romanos </a:t>
            </a:r>
            <a:r>
              <a:rPr lang="es-CO" b="1" dirty="0">
                <a:solidFill>
                  <a:srgbClr val="FF0000"/>
                </a:solidFill>
              </a:rPr>
              <a:t>3:31.</a:t>
            </a:r>
            <a:br>
              <a:rPr lang="es-CO" b="1" dirty="0">
                <a:solidFill>
                  <a:srgbClr val="FF0000"/>
                </a:solidFill>
              </a:rPr>
            </a:br>
            <a:r>
              <a:rPr lang="es-CO" b="1" dirty="0"/>
              <a:t>"¿Luego por la fe invalidamos la ley? En ninguna manera, sino que confirmamos la ley".</a:t>
            </a:r>
            <a:br>
              <a:rPr lang="es-CO" b="1" dirty="0"/>
            </a:br>
            <a:r>
              <a:rPr lang="es-CO" dirty="0"/>
              <a:t/>
            </a:r>
            <a:br>
              <a:rPr lang="es-CO" dirty="0"/>
            </a:br>
            <a:r>
              <a:rPr lang="es-CO" dirty="0" smtClean="0"/>
              <a:t>Por </a:t>
            </a:r>
            <a:r>
              <a:rPr lang="es-CO" dirty="0"/>
              <a:t>la fe no se invalida la ley, se confirma. Porque "</a:t>
            </a:r>
            <a:r>
              <a:rPr lang="es-CO" b="1" dirty="0"/>
              <a:t>sin ley no hay conocimiento del pecado</a:t>
            </a:r>
            <a:r>
              <a:rPr lang="es-CO" dirty="0"/>
              <a:t>" </a:t>
            </a:r>
            <a:r>
              <a:rPr lang="es-CO" dirty="0">
                <a:solidFill>
                  <a:srgbClr val="FF0000"/>
                </a:solidFill>
              </a:rPr>
              <a:t>(Romanos 5:13)</a:t>
            </a:r>
            <a:r>
              <a:rPr lang="es-CO" dirty="0"/>
              <a:t>. Luego la ley es necesaria para señalarme lo que está mal en mi vida, y de esta manera, la ley se convierte en el </a:t>
            </a:r>
            <a:r>
              <a:rPr lang="es-CO" dirty="0" smtClean="0"/>
              <a:t>tutor </a:t>
            </a:r>
            <a:r>
              <a:rPr lang="es-CO" dirty="0"/>
              <a:t>que me lleva a Cristo a buscar el perdón necesario </a:t>
            </a:r>
            <a:r>
              <a:rPr lang="es-CO" dirty="0">
                <a:solidFill>
                  <a:srgbClr val="FF0000"/>
                </a:solidFill>
              </a:rPr>
              <a:t>(Gálatas 3:24)</a:t>
            </a:r>
            <a:r>
              <a:rPr lang="es-CO" dirty="0"/>
              <a:t>, y una vez ejercida la fe para obtener el perdón, ya no estamos bajo el Ayo o Tutor </a:t>
            </a:r>
            <a:r>
              <a:rPr lang="es-CO" dirty="0">
                <a:solidFill>
                  <a:srgbClr val="FF0000"/>
                </a:solidFill>
              </a:rPr>
              <a:t>(Gálatas 3:25)</a:t>
            </a:r>
            <a:r>
              <a:rPr lang="es-CO" dirty="0"/>
              <a:t>, porque cumplió su función. </a:t>
            </a:r>
            <a:endParaRPr lang="es-CO" dirty="0" smtClean="0"/>
          </a:p>
          <a:p>
            <a:pPr marL="400050" lvl="1" indent="0">
              <a:buNone/>
            </a:pPr>
            <a:r>
              <a:rPr lang="es-CO" b="1" u="sng" dirty="0" smtClean="0"/>
              <a:t>Ahora</a:t>
            </a:r>
            <a:r>
              <a:rPr lang="es-CO" b="1" u="sng" dirty="0"/>
              <a:t>, esto es así hasta que vuelva a infringir la ley de Dios</a:t>
            </a:r>
            <a:r>
              <a:rPr lang="es-CO" dirty="0"/>
              <a:t>. En ese momento, vuelvo a cometer pecado, la ley de nuevo vuelve a acusarme, y de nuevo me lleva a Cristo. </a:t>
            </a:r>
            <a:r>
              <a:rPr lang="es-CO" b="1" dirty="0"/>
              <a:t>Se repite el proceso</a:t>
            </a:r>
            <a:r>
              <a:rPr lang="es-CO" dirty="0"/>
              <a:t>. La fe no invalida la ley, la confirma, si no hubiese una ley que nos condenase, no haría falta ejercer fe en el perdón divino</a:t>
            </a:r>
            <a:r>
              <a:rPr lang="es-CO" dirty="0" smtClean="0"/>
              <a:t>. </a:t>
            </a:r>
            <a:endParaRPr lang="es-CO" dirty="0"/>
          </a:p>
        </p:txBody>
      </p:sp>
    </p:spTree>
    <p:extLst>
      <p:ext uri="{BB962C8B-B14F-4D97-AF65-F5344CB8AC3E}">
        <p14:creationId xmlns:p14="http://schemas.microsoft.com/office/powerpoint/2010/main" val="2361820806"/>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2492895"/>
            <a:ext cx="2232248" cy="30963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1" y="2492895"/>
            <a:ext cx="2088231" cy="3064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2492895"/>
            <a:ext cx="2160240" cy="3064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Flecha derecha"/>
          <p:cNvSpPr/>
          <p:nvPr/>
        </p:nvSpPr>
        <p:spPr>
          <a:xfrm>
            <a:off x="2411760" y="3356992"/>
            <a:ext cx="1080120" cy="1152996"/>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400" dirty="0" smtClean="0"/>
              <a:t>Nuestro</a:t>
            </a:r>
          </a:p>
          <a:p>
            <a:pPr algn="ctr"/>
            <a:r>
              <a:rPr lang="es-CO" sz="1400" dirty="0" smtClean="0"/>
              <a:t>tutor</a:t>
            </a:r>
            <a:endParaRPr lang="es-CO" sz="1400" dirty="0"/>
          </a:p>
        </p:txBody>
      </p:sp>
      <p:sp>
        <p:nvSpPr>
          <p:cNvPr id="7" name="6 Flecha derecha"/>
          <p:cNvSpPr/>
          <p:nvPr/>
        </p:nvSpPr>
        <p:spPr>
          <a:xfrm>
            <a:off x="5580113" y="3356992"/>
            <a:ext cx="1008112" cy="1152995"/>
          </a:xfrm>
          <a:prstGeom prs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1400" dirty="0" smtClean="0"/>
              <a:t>Motivo de gozo </a:t>
            </a:r>
            <a:endParaRPr lang="es-CO" sz="1400" dirty="0"/>
          </a:p>
        </p:txBody>
      </p:sp>
      <p:sp>
        <p:nvSpPr>
          <p:cNvPr id="8" name="7 Título"/>
          <p:cNvSpPr>
            <a:spLocks noGrp="1"/>
          </p:cNvSpPr>
          <p:nvPr>
            <p:ph type="title"/>
          </p:nvPr>
        </p:nvSpPr>
        <p:spPr>
          <a:solidFill>
            <a:schemeClr val="accent4">
              <a:lumMod val="20000"/>
              <a:lumOff val="80000"/>
            </a:schemeClr>
          </a:solidFill>
          <a:scene3d>
            <a:camera prst="orthographicFront"/>
            <a:lightRig rig="threePt" dir="t"/>
          </a:scene3d>
          <a:sp3d>
            <a:bevelT w="165100" prst="coolSlant"/>
          </a:sp3d>
        </p:spPr>
        <p:txBody>
          <a:bodyPr>
            <a:normAutofit fontScale="90000"/>
          </a:bodyPr>
          <a:lstStyle/>
          <a:p>
            <a:r>
              <a:rPr lang="es-CO" b="1" dirty="0" smtClean="0"/>
              <a:t>¡</a:t>
            </a:r>
            <a:r>
              <a:rPr lang="es-CO" sz="3600" b="1" dirty="0" smtClean="0"/>
              <a:t>Que bueno es Dios, cuando violamos la ley, esta es nuestro ayo para llevarnos a Cristo!</a:t>
            </a:r>
            <a:endParaRPr lang="es-CO" sz="3600" b="1" dirty="0"/>
          </a:p>
        </p:txBody>
      </p:sp>
      <p:sp>
        <p:nvSpPr>
          <p:cNvPr id="10" name="9 Marcador de contenido"/>
          <p:cNvSpPr>
            <a:spLocks noGrp="1"/>
          </p:cNvSpPr>
          <p:nvPr>
            <p:ph idx="1"/>
          </p:nvPr>
        </p:nvSpPr>
        <p:spPr>
          <a:xfrm>
            <a:off x="457200" y="5877272"/>
            <a:ext cx="8229600" cy="720080"/>
          </a:xfrm>
          <a:solidFill>
            <a:schemeClr val="accent4">
              <a:lumMod val="20000"/>
              <a:lumOff val="80000"/>
            </a:schemeClr>
          </a:solidFill>
          <a:scene3d>
            <a:camera prst="orthographicFront"/>
            <a:lightRig rig="threePt" dir="t"/>
          </a:scene3d>
          <a:sp3d>
            <a:bevelT w="165100" prst="coolSlant"/>
          </a:sp3d>
        </p:spPr>
        <p:txBody>
          <a:bodyPr>
            <a:normAutofit/>
          </a:bodyPr>
          <a:lstStyle/>
          <a:p>
            <a:pPr marL="0" indent="0" algn="ctr">
              <a:buNone/>
            </a:pPr>
            <a:r>
              <a:rPr lang="es-CO" b="1" dirty="0" smtClean="0"/>
              <a:t>El remanente es el pueblo más feliz del mundo</a:t>
            </a:r>
            <a:r>
              <a:rPr lang="es-CO" dirty="0" smtClean="0"/>
              <a:t>.</a:t>
            </a:r>
            <a:endParaRPr lang="es-CO" dirty="0"/>
          </a:p>
        </p:txBody>
      </p:sp>
    </p:spTree>
    <p:extLst>
      <p:ext uri="{BB962C8B-B14F-4D97-AF65-F5344CB8AC3E}">
        <p14:creationId xmlns:p14="http://schemas.microsoft.com/office/powerpoint/2010/main" val="1957922094"/>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20000"/>
              <a:lumOff val="80000"/>
            </a:schemeClr>
          </a:solidFill>
          <a:scene3d>
            <a:camera prst="orthographicFront"/>
            <a:lightRig rig="threePt" dir="t"/>
          </a:scene3d>
          <a:sp3d>
            <a:bevelT prst="slope"/>
          </a:sp3d>
        </p:spPr>
        <p:txBody>
          <a:bodyPr>
            <a:normAutofit fontScale="92500" lnSpcReduction="20000"/>
          </a:bodyPr>
          <a:lstStyle/>
          <a:p>
            <a:pPr marL="400050" lvl="1" indent="0">
              <a:buNone/>
            </a:pPr>
            <a:r>
              <a:rPr lang="es-CO" dirty="0" smtClean="0"/>
              <a:t>Ejemplo: La </a:t>
            </a:r>
            <a:r>
              <a:rPr lang="es-CO" dirty="0"/>
              <a:t>vacuna contra una enfermedad, ¿invalida la enfermedad? NO, la confirma. Si no existiese la enfermedad, no haría falta la vacuna. Si no existiese el pecado (</a:t>
            </a:r>
            <a:r>
              <a:rPr lang="es-CO" u="sng" dirty="0"/>
              <a:t>infracción de la ley, </a:t>
            </a:r>
            <a:r>
              <a:rPr lang="es-CO" u="sng" dirty="0">
                <a:solidFill>
                  <a:srgbClr val="FF0000"/>
                </a:solidFill>
              </a:rPr>
              <a:t>1 Juan 3:4</a:t>
            </a:r>
            <a:r>
              <a:rPr lang="es-CO" dirty="0"/>
              <a:t>), no haría falta la "Fe" para obtener el perdón mediante la muerte vicaria de Cristo en la cruz.</a:t>
            </a:r>
            <a:br>
              <a:rPr lang="es-CO" dirty="0"/>
            </a:br>
            <a:endParaRPr lang="es-CO" dirty="0" smtClean="0"/>
          </a:p>
          <a:p>
            <a:pPr marL="0" indent="0">
              <a:buNone/>
            </a:pPr>
            <a:r>
              <a:rPr lang="es-CO" sz="3800" b="1" dirty="0" smtClean="0">
                <a:solidFill>
                  <a:srgbClr val="FF0000"/>
                </a:solidFill>
              </a:rPr>
              <a:t>3</a:t>
            </a:r>
            <a:r>
              <a:rPr lang="es-CO" dirty="0"/>
              <a:t>. ¿</a:t>
            </a:r>
            <a:r>
              <a:rPr lang="es-CO" b="1" dirty="0"/>
              <a:t>Cómo llama la Biblia al que diciendo conocer a Dios no guarda sus mandamientos</a:t>
            </a:r>
            <a:r>
              <a:rPr lang="es-CO" dirty="0" smtClean="0"/>
              <a:t>?</a:t>
            </a:r>
          </a:p>
          <a:p>
            <a:pPr marL="400050" lvl="1" indent="0">
              <a:buNone/>
            </a:pPr>
            <a:r>
              <a:rPr lang="es-CO" dirty="0" smtClean="0"/>
              <a:t> </a:t>
            </a:r>
            <a:r>
              <a:rPr lang="es-CO" b="1" dirty="0">
                <a:solidFill>
                  <a:srgbClr val="FF0000"/>
                </a:solidFill>
              </a:rPr>
              <a:t>1 Juan 2:4.</a:t>
            </a:r>
            <a:br>
              <a:rPr lang="es-CO" b="1" dirty="0">
                <a:solidFill>
                  <a:srgbClr val="FF0000"/>
                </a:solidFill>
              </a:rPr>
            </a:br>
            <a:r>
              <a:rPr lang="es-CO" dirty="0"/>
              <a:t>"</a:t>
            </a:r>
            <a:r>
              <a:rPr lang="es-CO" sz="2400" b="1" dirty="0"/>
              <a:t>El que dice: Yo le conozco, y no guarda sus mandamientos, el tal es mentiroso, y la verdad no está en él</a:t>
            </a:r>
            <a:r>
              <a:rPr lang="es-CO" dirty="0"/>
              <a:t>".</a:t>
            </a:r>
            <a:br>
              <a:rPr lang="es-CO" dirty="0"/>
            </a:br>
            <a:endParaRPr lang="es-CO" sz="3400" b="1" dirty="0">
              <a:solidFill>
                <a:srgbClr val="FF0000"/>
              </a:solidFill>
            </a:endParaRPr>
          </a:p>
          <a:p>
            <a:pPr marL="0" indent="0">
              <a:buNone/>
            </a:pPr>
            <a:r>
              <a:rPr lang="es-CO" sz="3800" b="1" dirty="0" smtClean="0">
                <a:solidFill>
                  <a:srgbClr val="FF0000"/>
                </a:solidFill>
              </a:rPr>
              <a:t>4</a:t>
            </a:r>
            <a:r>
              <a:rPr lang="es-CO" sz="3800" b="1" dirty="0">
                <a:solidFill>
                  <a:srgbClr val="FF0000"/>
                </a:solidFill>
              </a:rPr>
              <a:t>. </a:t>
            </a:r>
            <a:r>
              <a:rPr lang="es-CO" dirty="0"/>
              <a:t>¿</a:t>
            </a:r>
            <a:r>
              <a:rPr lang="es-CO" sz="3300" b="1" dirty="0"/>
              <a:t>Cómo se manifiesta el amor hacia Dios</a:t>
            </a:r>
            <a:r>
              <a:rPr lang="es-CO" dirty="0" smtClean="0"/>
              <a:t>?</a:t>
            </a:r>
          </a:p>
          <a:p>
            <a:pPr marL="400050" lvl="1" indent="0">
              <a:buNone/>
            </a:pPr>
            <a:r>
              <a:rPr lang="es-CO" dirty="0" smtClean="0"/>
              <a:t> </a:t>
            </a:r>
            <a:r>
              <a:rPr lang="es-CO" b="1" dirty="0">
                <a:solidFill>
                  <a:srgbClr val="FF0000"/>
                </a:solidFill>
              </a:rPr>
              <a:t>1 Juan 5:3.</a:t>
            </a:r>
            <a:br>
              <a:rPr lang="es-CO" b="1" dirty="0">
                <a:solidFill>
                  <a:srgbClr val="FF0000"/>
                </a:solidFill>
              </a:rPr>
            </a:br>
            <a:r>
              <a:rPr lang="es-CO" dirty="0"/>
              <a:t>"</a:t>
            </a:r>
            <a:r>
              <a:rPr lang="es-CO" b="1" dirty="0"/>
              <a:t>Pues este es el amor a Dios, que guardemos sus mandamientos; y sus mandamientos no son gravosos</a:t>
            </a:r>
            <a:r>
              <a:rPr lang="es-CO" dirty="0" smtClean="0"/>
              <a:t>". </a:t>
            </a:r>
            <a:endParaRPr lang="es-CO" dirty="0"/>
          </a:p>
        </p:txBody>
      </p:sp>
    </p:spTree>
    <p:extLst>
      <p:ext uri="{BB962C8B-B14F-4D97-AF65-F5344CB8AC3E}">
        <p14:creationId xmlns:p14="http://schemas.microsoft.com/office/powerpoint/2010/main" val="1743769089"/>
      </p:ext>
    </p:extLst>
  </p:cSld>
  <p:clrMapOvr>
    <a:masterClrMapping/>
  </p:clrMapOvr>
  <mc:AlternateContent xmlns:mc="http://schemas.openxmlformats.org/markup-compatibility/2006">
    <mc:Choice xmlns:p14="http://schemas.microsoft.com/office/powerpoint/2010/main"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wipe(down)">
                                      <p:cBhvr>
                                        <p:cTn id="10" dur="500"/>
                                        <p:tgtEl>
                                          <p:spTgt spid="3">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wipe(down)">
                                      <p:cBhvr>
                                        <p:cTn id="13" dur="500"/>
                                        <p:tgtEl>
                                          <p:spTgt spid="3">
                                            <p:txEl>
                                              <p:pRg st="3" end="3"/>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wipe(down)">
                                      <p:cBhvr>
                                        <p:cTn id="1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lumMod val="85000"/>
            </a:schemeClr>
          </a:solidFill>
          <a:scene3d>
            <a:camera prst="orthographicFront"/>
            <a:lightRig rig="threePt" dir="t"/>
          </a:scene3d>
          <a:sp3d>
            <a:bevelT w="165100" prst="coolSlant"/>
          </a:sp3d>
        </p:spPr>
        <p:txBody>
          <a:bodyPr>
            <a:normAutofit fontScale="85000" lnSpcReduction="10000"/>
          </a:bodyPr>
          <a:lstStyle/>
          <a:p>
            <a:pPr marL="0" indent="0">
              <a:buNone/>
            </a:pPr>
            <a:r>
              <a:rPr lang="es-CO" b="1" dirty="0">
                <a:solidFill>
                  <a:srgbClr val="FF0000"/>
                </a:solidFill>
              </a:rPr>
              <a:t>5</a:t>
            </a:r>
            <a:r>
              <a:rPr lang="es-CO" dirty="0"/>
              <a:t>. ¿</a:t>
            </a:r>
            <a:r>
              <a:rPr lang="es-CO" b="1" dirty="0"/>
              <a:t>Qué mandamiento será particularmente realzado por la Iglesia Remanente</a:t>
            </a:r>
            <a:r>
              <a:rPr lang="es-CO" dirty="0"/>
              <a:t>? </a:t>
            </a:r>
            <a:endParaRPr lang="es-CO" dirty="0" smtClean="0"/>
          </a:p>
          <a:p>
            <a:pPr marL="400050" lvl="1" indent="0">
              <a:buNone/>
            </a:pPr>
            <a:endParaRPr lang="es-CO" b="1" dirty="0" smtClean="0">
              <a:solidFill>
                <a:srgbClr val="FF0000"/>
              </a:solidFill>
            </a:endParaRPr>
          </a:p>
          <a:p>
            <a:pPr marL="400050" lvl="1" indent="0">
              <a:buNone/>
            </a:pPr>
            <a:r>
              <a:rPr lang="es-CO" b="1" dirty="0" smtClean="0">
                <a:solidFill>
                  <a:srgbClr val="FF0000"/>
                </a:solidFill>
              </a:rPr>
              <a:t>Éxodo </a:t>
            </a:r>
            <a:r>
              <a:rPr lang="es-CO" b="1" dirty="0">
                <a:solidFill>
                  <a:srgbClr val="FF0000"/>
                </a:solidFill>
              </a:rPr>
              <a:t>20:8 – 11</a:t>
            </a:r>
            <a:r>
              <a:rPr lang="es-CO" dirty="0"/>
              <a:t>.</a:t>
            </a:r>
            <a:br>
              <a:rPr lang="es-CO" dirty="0"/>
            </a:br>
            <a:r>
              <a:rPr lang="es-CO" dirty="0"/>
              <a:t>"</a:t>
            </a:r>
            <a:r>
              <a:rPr lang="es-CO" b="1" u="sng" dirty="0"/>
              <a:t>Acuérdate del día de reposo</a:t>
            </a:r>
            <a:r>
              <a:rPr lang="es-CO" b="1" dirty="0"/>
              <a:t>* para santificarlo. Seis días trabajarás, y harás toda tu obra; mas el séptimo día es reposo para Jehová tu Dios; no hagas en él obra alguna, tú, ni tu hijo, ni tu hija, ni tu siervo, ni tu criada, ni tu bestia, ni tu extranjero que está dentro de tus puertas. Porque en seis días hizo Jehová los cielos y la tierra, el mar, y todas las cosas que en ellos hay, y reposó en el séptimo día; por tanto, Jehová bendijo el día de reposo* y lo santificó.</a:t>
            </a:r>
            <a:r>
              <a:rPr lang="es-CO" dirty="0"/>
              <a:t>"</a:t>
            </a:r>
            <a:br>
              <a:rPr lang="es-CO" dirty="0"/>
            </a:br>
            <a:r>
              <a:rPr lang="es-CO" b="1" dirty="0">
                <a:solidFill>
                  <a:srgbClr val="FF0000"/>
                </a:solidFill>
              </a:rPr>
              <a:t/>
            </a:r>
            <a:br>
              <a:rPr lang="es-CO" b="1" dirty="0">
                <a:solidFill>
                  <a:srgbClr val="FF0000"/>
                </a:solidFill>
              </a:rPr>
            </a:br>
            <a:r>
              <a:rPr lang="es-CO" b="1" dirty="0">
                <a:solidFill>
                  <a:srgbClr val="FF0000"/>
                </a:solidFill>
              </a:rPr>
              <a:t>Santiago 2:10.</a:t>
            </a:r>
            <a:br>
              <a:rPr lang="es-CO" b="1" dirty="0">
                <a:solidFill>
                  <a:srgbClr val="FF0000"/>
                </a:solidFill>
              </a:rPr>
            </a:br>
            <a:r>
              <a:rPr lang="es-CO" b="1" dirty="0"/>
              <a:t>"Porque cualquiera que guardare toda la ley, pero ofendiere en un punto, se hace culpable de todos".</a:t>
            </a:r>
            <a:br>
              <a:rPr lang="es-CO" b="1" dirty="0"/>
            </a:br>
            <a:endParaRPr lang="es-CO" b="1" dirty="0"/>
          </a:p>
        </p:txBody>
      </p:sp>
    </p:spTree>
    <p:extLst>
      <p:ext uri="{BB962C8B-B14F-4D97-AF65-F5344CB8AC3E}">
        <p14:creationId xmlns:p14="http://schemas.microsoft.com/office/powerpoint/2010/main" val="3430069263"/>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4"/>
            <a:ext cx="5626968" cy="3374527"/>
          </a:xfrm>
          <a:solidFill>
            <a:schemeClr val="bg2">
              <a:lumMod val="75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smtClean="0"/>
              <a:t>En </a:t>
            </a:r>
            <a:r>
              <a:rPr lang="es-CO" dirty="0"/>
              <a:t>la mayoría de Biblias pone una llamada a pie de página donde se indica que "Reposo" equivale a sábado. </a:t>
            </a:r>
            <a:endParaRPr lang="es-CO" dirty="0" smtClean="0"/>
          </a:p>
          <a:p>
            <a:pPr marL="0" indent="0" algn="ctr">
              <a:buNone/>
            </a:pPr>
            <a:r>
              <a:rPr lang="es-CO" dirty="0" smtClean="0"/>
              <a:t>En </a:t>
            </a:r>
            <a:r>
              <a:rPr lang="es-CO" dirty="0"/>
              <a:t>las versiones católicas de la </a:t>
            </a:r>
            <a:r>
              <a:rPr lang="es-CO" dirty="0" smtClean="0"/>
              <a:t>Biblia </a:t>
            </a:r>
            <a:r>
              <a:rPr lang="es-CO" dirty="0"/>
              <a:t>en el texto aparece directamente Sábado, ya que Sabbath, la palabra original significa "</a:t>
            </a:r>
            <a:r>
              <a:rPr lang="es-CO" dirty="0" smtClean="0"/>
              <a:t>reposo«. </a:t>
            </a:r>
            <a:endParaRPr lang="es-CO" dirty="0"/>
          </a:p>
        </p:txBody>
      </p:sp>
      <p:pic>
        <p:nvPicPr>
          <p:cNvPr id="307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404664"/>
            <a:ext cx="2311127" cy="309634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444207" y="2301863"/>
            <a:ext cx="2311127" cy="1477328"/>
          </a:xfrm>
          <a:prstGeom prst="rect">
            <a:avLst/>
          </a:prstGeom>
          <a:solidFill>
            <a:srgbClr val="002060"/>
          </a:solidFill>
          <a:scene3d>
            <a:camera prst="orthographicFront"/>
            <a:lightRig rig="threePt" dir="t"/>
          </a:scene3d>
          <a:sp3d>
            <a:bevelT w="165100" prst="coolSlant"/>
          </a:sp3d>
        </p:spPr>
        <p:txBody>
          <a:bodyPr wrap="square">
            <a:spAutoFit/>
          </a:bodyPr>
          <a:lstStyle/>
          <a:p>
            <a:pPr algn="ctr"/>
            <a:r>
              <a:rPr lang="es-CO" b="1" dirty="0">
                <a:solidFill>
                  <a:schemeClr val="bg1"/>
                </a:solidFill>
              </a:rPr>
              <a:t>Debe resonar en nuestra mente durante toda la semana</a:t>
            </a:r>
            <a:r>
              <a:rPr lang="es-CO" dirty="0"/>
              <a:t/>
            </a:r>
            <a:br>
              <a:rPr lang="es-CO" dirty="0"/>
            </a:br>
            <a:endParaRPr lang="es-CO"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4005064"/>
            <a:ext cx="2520280" cy="2482537"/>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3275856" y="3933056"/>
            <a:ext cx="5501701" cy="2554545"/>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2000" dirty="0" smtClean="0"/>
              <a:t>El remanente </a:t>
            </a:r>
            <a:r>
              <a:rPr lang="es-CO" sz="2000" dirty="0"/>
              <a:t>universal está </a:t>
            </a:r>
            <a:r>
              <a:rPr lang="es-CO" sz="2000" dirty="0" smtClean="0"/>
              <a:t>compuesto </a:t>
            </a:r>
            <a:r>
              <a:rPr lang="es-CO" sz="2000" dirty="0"/>
              <a:t>por todos aquellos que verdaderamente creen en Cristo, pero en los días finales, una época de apostasía generalizada, el remanente ha sido llamado para guardar los mandamientos de Dios y la fe de Jesús. Este remanente anuncia la llegada de la hora del juicio, proclama salvación a través de Cristo, y anuncia la proximidad de Su segunda venida. </a:t>
            </a:r>
          </a:p>
        </p:txBody>
      </p:sp>
    </p:spTree>
    <p:extLst>
      <p:ext uri="{BB962C8B-B14F-4D97-AF65-F5344CB8AC3E}">
        <p14:creationId xmlns:p14="http://schemas.microsoft.com/office/powerpoint/2010/main" val="31391874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lumMod val="40000"/>
              <a:lumOff val="60000"/>
            </a:schemeClr>
          </a:solidFill>
          <a:scene3d>
            <a:camera prst="orthographicFront"/>
            <a:lightRig rig="threePt" dir="t"/>
          </a:scene3d>
          <a:sp3d>
            <a:bevelT prst="slope"/>
          </a:sp3d>
        </p:spPr>
        <p:txBody>
          <a:bodyPr>
            <a:normAutofit fontScale="77500" lnSpcReduction="20000"/>
          </a:bodyPr>
          <a:lstStyle/>
          <a:p>
            <a:pPr marL="0" indent="0">
              <a:buNone/>
            </a:pPr>
            <a:r>
              <a:rPr lang="es-CO" sz="4600" b="1" dirty="0">
                <a:solidFill>
                  <a:srgbClr val="FF0000"/>
                </a:solidFill>
              </a:rPr>
              <a:t>4</a:t>
            </a:r>
            <a:r>
              <a:rPr lang="es-CO" sz="4100" b="1" dirty="0">
                <a:solidFill>
                  <a:srgbClr val="FF0000"/>
                </a:solidFill>
              </a:rPr>
              <a:t>.</a:t>
            </a:r>
            <a:r>
              <a:rPr lang="es-CO" sz="4600" b="1" dirty="0">
                <a:solidFill>
                  <a:srgbClr val="FF0000"/>
                </a:solidFill>
              </a:rPr>
              <a:t> </a:t>
            </a:r>
            <a:r>
              <a:rPr lang="es-CO" sz="4600" b="1" dirty="0" smtClean="0">
                <a:solidFill>
                  <a:srgbClr val="FF0000"/>
                </a:solidFill>
              </a:rPr>
              <a:t>Característica: </a:t>
            </a:r>
            <a:r>
              <a:rPr lang="es-CO" sz="4100" b="1" u="sng" dirty="0" smtClean="0">
                <a:solidFill>
                  <a:srgbClr val="FF0000"/>
                </a:solidFill>
              </a:rPr>
              <a:t>Paciencia</a:t>
            </a:r>
            <a:r>
              <a:rPr lang="es-CO" sz="4100" b="1" dirty="0"/>
              <a:t/>
            </a:r>
            <a:br>
              <a:rPr lang="es-CO" sz="4100" b="1" dirty="0"/>
            </a:br>
            <a:r>
              <a:rPr lang="es-CO" dirty="0"/>
              <a:t/>
            </a:r>
            <a:br>
              <a:rPr lang="es-CO" dirty="0"/>
            </a:br>
            <a:r>
              <a:rPr lang="es-CO" dirty="0"/>
              <a:t>Esta es otra de las características de autenticidad de la iglesia </a:t>
            </a:r>
            <a:r>
              <a:rPr lang="es-CO" dirty="0" smtClean="0"/>
              <a:t>remanente, fidelidad a </a:t>
            </a:r>
            <a:r>
              <a:rPr lang="es-CO" dirty="0"/>
              <a:t>Dios en el tiempo del </a:t>
            </a:r>
            <a:r>
              <a:rPr lang="es-CO" dirty="0" smtClean="0"/>
              <a:t>fin.</a:t>
            </a:r>
            <a:br>
              <a:rPr lang="es-CO" dirty="0" smtClean="0"/>
            </a:br>
            <a:endParaRPr lang="es-CO" dirty="0" smtClean="0"/>
          </a:p>
          <a:p>
            <a:pPr marL="0" indent="0">
              <a:buNone/>
            </a:pPr>
            <a:r>
              <a:rPr lang="es-CO" b="1" dirty="0" smtClean="0"/>
              <a:t>1</a:t>
            </a:r>
            <a:r>
              <a:rPr lang="es-CO" dirty="0" smtClean="0"/>
              <a:t>. ¿</a:t>
            </a:r>
            <a:r>
              <a:rPr lang="es-CO" b="1" dirty="0" smtClean="0"/>
              <a:t>Cómo </a:t>
            </a:r>
            <a:r>
              <a:rPr lang="es-CO" b="1" dirty="0"/>
              <a:t>traducen algunas versiones la palabra “paciencia” de </a:t>
            </a:r>
            <a:r>
              <a:rPr lang="es-CO" b="1" dirty="0">
                <a:solidFill>
                  <a:srgbClr val="FF0000"/>
                </a:solidFill>
              </a:rPr>
              <a:t>Apocalipsis 14:12</a:t>
            </a:r>
            <a:r>
              <a:rPr lang="es-CO" dirty="0"/>
              <a:t>? </a:t>
            </a:r>
            <a:endParaRPr lang="es-CO" dirty="0" smtClean="0"/>
          </a:p>
          <a:p>
            <a:pPr marL="400050" lvl="1" indent="0">
              <a:buNone/>
            </a:pPr>
            <a:r>
              <a:rPr lang="es-CO" dirty="0" smtClean="0"/>
              <a:t>Respuesta</a:t>
            </a:r>
            <a:r>
              <a:rPr lang="es-CO" b="1" dirty="0"/>
              <a:t>: </a:t>
            </a:r>
            <a:r>
              <a:rPr lang="es-CO" u="sng" dirty="0" smtClean="0"/>
              <a:t>FIRMEZA, PERSEVERANCIA, PODER DE RESISTENCIA.</a:t>
            </a:r>
            <a:br>
              <a:rPr lang="es-CO" u="sng" dirty="0" smtClean="0"/>
            </a:br>
            <a:endParaRPr lang="es-CO" u="sng" dirty="0" smtClean="0"/>
          </a:p>
          <a:p>
            <a:pPr marL="0" indent="0">
              <a:buNone/>
            </a:pPr>
            <a:r>
              <a:rPr lang="es-CO" sz="3300" b="1" dirty="0" smtClean="0"/>
              <a:t>2</a:t>
            </a:r>
            <a:r>
              <a:rPr lang="es-CO" dirty="0"/>
              <a:t>. ¿</a:t>
            </a:r>
            <a:r>
              <a:rPr lang="es-CO" b="1" dirty="0"/>
              <a:t>Qué padecerán todos los que quieren vivir piadosamente en Cristo Jesús</a:t>
            </a:r>
            <a:r>
              <a:rPr lang="es-CO" dirty="0" smtClean="0"/>
              <a:t>?</a:t>
            </a:r>
          </a:p>
          <a:p>
            <a:pPr marL="400050" lvl="1" indent="0">
              <a:buNone/>
            </a:pPr>
            <a:r>
              <a:rPr lang="es-CO" dirty="0" smtClean="0"/>
              <a:t> </a:t>
            </a:r>
            <a:r>
              <a:rPr lang="es-CO" b="1" dirty="0" smtClean="0">
                <a:solidFill>
                  <a:srgbClr val="FF0000"/>
                </a:solidFill>
              </a:rPr>
              <a:t>2 </a:t>
            </a:r>
            <a:r>
              <a:rPr lang="es-CO" b="1" dirty="0">
                <a:solidFill>
                  <a:srgbClr val="FF0000"/>
                </a:solidFill>
              </a:rPr>
              <a:t>Timoteo 3:12.</a:t>
            </a:r>
            <a:r>
              <a:rPr lang="es-CO" dirty="0"/>
              <a:t/>
            </a:r>
            <a:br>
              <a:rPr lang="es-CO" dirty="0"/>
            </a:br>
            <a:r>
              <a:rPr lang="es-CO" dirty="0"/>
              <a:t>"</a:t>
            </a:r>
            <a:r>
              <a:rPr lang="es-CO" b="1" dirty="0"/>
              <a:t>Y también todos los que quieren vivir piadosamente en Cristo Jesús padecerán persecución</a:t>
            </a:r>
            <a:r>
              <a:rPr lang="es-CO" dirty="0"/>
              <a:t>".</a:t>
            </a:r>
            <a:br>
              <a:rPr lang="es-CO" dirty="0"/>
            </a:br>
            <a:r>
              <a:rPr lang="es-CO" dirty="0"/>
              <a:t/>
            </a:r>
            <a:br>
              <a:rPr lang="es-CO" dirty="0"/>
            </a:br>
            <a:r>
              <a:rPr lang="es-CO" dirty="0" smtClean="0"/>
              <a:t>Esta </a:t>
            </a:r>
            <a:r>
              <a:rPr lang="es-CO" dirty="0"/>
              <a:t>iglesia será perseguida, incluso </a:t>
            </a:r>
            <a:r>
              <a:rPr lang="es-CO" dirty="0" smtClean="0"/>
              <a:t>por otros </a:t>
            </a:r>
            <a:r>
              <a:rPr lang="es-CO" dirty="0"/>
              <a:t>"hermanos" cristianos, debido a su celo por ser fiel a la Palabra de Dios y a sus mandamientos.</a:t>
            </a:r>
            <a:br>
              <a:rPr lang="es-CO" dirty="0"/>
            </a:br>
            <a:endParaRPr lang="es-CO" dirty="0"/>
          </a:p>
        </p:txBody>
      </p:sp>
    </p:spTree>
    <p:extLst>
      <p:ext uri="{BB962C8B-B14F-4D97-AF65-F5344CB8AC3E}">
        <p14:creationId xmlns:p14="http://schemas.microsoft.com/office/powerpoint/2010/main" val="2558385459"/>
      </p:ext>
    </p:extLst>
  </p:cSld>
  <p:clrMapOvr>
    <a:masterClrMapping/>
  </p:clrMapOvr>
  <p:transition spd="slow">
    <p:wheel spokes="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3">
              <a:lumMod val="40000"/>
              <a:lumOff val="60000"/>
            </a:schemeClr>
          </a:solidFill>
          <a:scene3d>
            <a:camera prst="orthographicFront"/>
            <a:lightRig rig="threePt" dir="t"/>
          </a:scene3d>
          <a:sp3d>
            <a:bevelT w="165100" prst="coolSlant"/>
          </a:sp3d>
        </p:spPr>
        <p:txBody>
          <a:bodyPr>
            <a:normAutofit fontScale="92500" lnSpcReduction="20000"/>
          </a:bodyPr>
          <a:lstStyle/>
          <a:p>
            <a:pPr marL="0" indent="0">
              <a:buNone/>
            </a:pPr>
            <a:r>
              <a:rPr lang="es-CO" sz="3800" b="1" dirty="0"/>
              <a:t>3</a:t>
            </a:r>
            <a:r>
              <a:rPr lang="es-CO" dirty="0"/>
              <a:t>. </a:t>
            </a:r>
            <a:r>
              <a:rPr lang="es-CO" sz="3300" b="1" dirty="0"/>
              <a:t>¿Qué persecuciones aguardan a la Iglesia Remanente, para las cuales es necesaria firmeza y perseverancia? </a:t>
            </a:r>
            <a:endParaRPr lang="es-CO" sz="3300" b="1" dirty="0" smtClean="0"/>
          </a:p>
          <a:p>
            <a:pPr marL="400050" lvl="1" indent="0">
              <a:buNone/>
            </a:pPr>
            <a:endParaRPr lang="es-CO" b="1" dirty="0" smtClean="0">
              <a:solidFill>
                <a:srgbClr val="FF0000"/>
              </a:solidFill>
            </a:endParaRPr>
          </a:p>
          <a:p>
            <a:pPr marL="400050" lvl="1" indent="0">
              <a:buNone/>
            </a:pPr>
            <a:r>
              <a:rPr lang="es-CO" b="1" dirty="0" smtClean="0">
                <a:solidFill>
                  <a:srgbClr val="FF0000"/>
                </a:solidFill>
              </a:rPr>
              <a:t>Apocalipsis </a:t>
            </a:r>
            <a:r>
              <a:rPr lang="es-CO" b="1" dirty="0">
                <a:solidFill>
                  <a:srgbClr val="FF0000"/>
                </a:solidFill>
              </a:rPr>
              <a:t>13: 15-17.</a:t>
            </a:r>
            <a:br>
              <a:rPr lang="es-CO" b="1" dirty="0">
                <a:solidFill>
                  <a:srgbClr val="FF0000"/>
                </a:solidFill>
              </a:rPr>
            </a:br>
            <a:r>
              <a:rPr lang="es-CO" dirty="0"/>
              <a:t>"</a:t>
            </a:r>
            <a:r>
              <a:rPr lang="es-CO" b="1" dirty="0"/>
              <a:t>Y se le permitió infundir aliento a la imagen de la bestia, para que la imagen hablase e hiciese matar a todo el que no la adorase. Y hacía que a todos, pequeños y grandes, ricos y pobres, libres y esclavos, se les pusiese una marca en la mano derecha, o en la frente; y que ninguno pudiese comprar ni vender, sino el que tuviese la marca o el nombre de la bestia, o el número de su nombre</a:t>
            </a:r>
            <a:r>
              <a:rPr lang="es-CO" dirty="0"/>
              <a:t>".</a:t>
            </a:r>
            <a:br>
              <a:rPr lang="es-CO" dirty="0"/>
            </a:br>
            <a:r>
              <a:rPr lang="es-CO" dirty="0"/>
              <a:t/>
            </a:r>
            <a:br>
              <a:rPr lang="es-CO" dirty="0"/>
            </a:br>
            <a:r>
              <a:rPr lang="es-CO" dirty="0" smtClean="0"/>
              <a:t>Ver </a:t>
            </a:r>
            <a:r>
              <a:rPr lang="es-CO" dirty="0"/>
              <a:t>estudio sobre el Sello de Dios y la marca de la apostasía.</a:t>
            </a:r>
            <a:br>
              <a:rPr lang="es-CO" dirty="0"/>
            </a:br>
            <a:endParaRPr lang="es-CO" dirty="0"/>
          </a:p>
        </p:txBody>
      </p:sp>
    </p:spTree>
    <p:extLst>
      <p:ext uri="{BB962C8B-B14F-4D97-AF65-F5344CB8AC3E}">
        <p14:creationId xmlns:p14="http://schemas.microsoft.com/office/powerpoint/2010/main" val="405081852"/>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11791" y="438411"/>
            <a:ext cx="8229600" cy="1143000"/>
          </a:xfrm>
          <a:solidFill>
            <a:schemeClr val="bg2">
              <a:lumMod val="75000"/>
            </a:schemeClr>
          </a:solidFill>
          <a:scene3d>
            <a:camera prst="orthographicFront"/>
            <a:lightRig rig="threePt" dir="t"/>
          </a:scene3d>
          <a:sp3d>
            <a:bevelT w="165100" prst="coolSlant"/>
          </a:sp3d>
        </p:spPr>
        <p:txBody>
          <a:bodyPr>
            <a:noAutofit/>
          </a:bodyPr>
          <a:lstStyle/>
          <a:p>
            <a:r>
              <a:rPr lang="es-CO" sz="3600" dirty="0" smtClean="0"/>
              <a:t>El remanente fiel a Dios se decidirá por el sábado. Ver </a:t>
            </a:r>
            <a:r>
              <a:rPr lang="es-CO" sz="3600" dirty="0" smtClean="0">
                <a:solidFill>
                  <a:srgbClr val="FF0000"/>
                </a:solidFill>
              </a:rPr>
              <a:t>(Éxo31:12-17; Eze.20:12,20). </a:t>
            </a:r>
            <a:endParaRPr lang="es-CO" sz="3600" dirty="0">
              <a:solidFill>
                <a:srgbClr val="FF0000"/>
              </a:solidFill>
            </a:endParaRPr>
          </a:p>
        </p:txBody>
      </p:sp>
      <p:sp>
        <p:nvSpPr>
          <p:cNvPr id="4" name="3 Marcador de contenido"/>
          <p:cNvSpPr>
            <a:spLocks noGrp="1"/>
          </p:cNvSpPr>
          <p:nvPr>
            <p:ph idx="1"/>
          </p:nvPr>
        </p:nvSpPr>
        <p:spPr>
          <a:xfrm>
            <a:off x="457200" y="5301208"/>
            <a:ext cx="8229600" cy="1152128"/>
          </a:xfrm>
          <a:solidFill>
            <a:schemeClr val="bg2">
              <a:lumMod val="75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smtClean="0"/>
              <a:t>Mientras que la gran mayoría se decidirá por el domingo, falso día de reposo, lo cual ya está sucediendo en todo el mundo. Ver </a:t>
            </a:r>
            <a:r>
              <a:rPr lang="es-CO" dirty="0" smtClean="0">
                <a:solidFill>
                  <a:srgbClr val="FF0000"/>
                </a:solidFill>
              </a:rPr>
              <a:t>(Éxo.32:1-6; Dan.7:25).</a:t>
            </a:r>
            <a:endParaRPr lang="es-CO" dirty="0">
              <a:solidFill>
                <a:srgbClr val="FF0000"/>
              </a:solidFill>
            </a:endParaRP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081" y="2060848"/>
            <a:ext cx="2580069"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1" y="2060848"/>
            <a:ext cx="2650207"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89053" y="2060848"/>
            <a:ext cx="2520280"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81513310"/>
      </p:ext>
    </p:extLst>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lumMod val="85000"/>
            </a:schemeClr>
          </a:solidFill>
          <a:scene3d>
            <a:camera prst="orthographicFront"/>
            <a:lightRig rig="threePt" dir="t"/>
          </a:scene3d>
          <a:sp3d>
            <a:bevelT w="165100" prst="coolSlant"/>
          </a:sp3d>
        </p:spPr>
        <p:txBody>
          <a:bodyPr>
            <a:normAutofit fontScale="77500" lnSpcReduction="20000"/>
          </a:bodyPr>
          <a:lstStyle/>
          <a:p>
            <a:pPr marL="0" indent="0">
              <a:buNone/>
            </a:pPr>
            <a:r>
              <a:rPr lang="es-CO" sz="3600" b="1" dirty="0"/>
              <a:t>4</a:t>
            </a:r>
            <a:r>
              <a:rPr lang="es-CO" dirty="0"/>
              <a:t>. ¿</a:t>
            </a:r>
            <a:r>
              <a:rPr lang="es-CO" sz="3600" b="1" dirty="0"/>
              <a:t>De dónde salieron los que estarán delante del trono de Dios vestidos con ropas blancas</a:t>
            </a:r>
            <a:r>
              <a:rPr lang="es-CO" dirty="0" smtClean="0"/>
              <a:t>?</a:t>
            </a:r>
          </a:p>
          <a:p>
            <a:pPr marL="400050" lvl="1" indent="0">
              <a:buNone/>
            </a:pPr>
            <a:r>
              <a:rPr lang="es-CO" dirty="0" smtClean="0"/>
              <a:t> </a:t>
            </a:r>
            <a:r>
              <a:rPr lang="es-CO" b="1" dirty="0">
                <a:solidFill>
                  <a:srgbClr val="FF0000"/>
                </a:solidFill>
              </a:rPr>
              <a:t>Apocalipsis 7: 13, 14.</a:t>
            </a:r>
            <a:br>
              <a:rPr lang="es-CO" b="1" dirty="0">
                <a:solidFill>
                  <a:srgbClr val="FF0000"/>
                </a:solidFill>
              </a:rPr>
            </a:br>
            <a:r>
              <a:rPr lang="es-CO" dirty="0"/>
              <a:t>"</a:t>
            </a:r>
            <a:r>
              <a:rPr lang="es-CO" b="1" dirty="0"/>
              <a:t>Entonces uno de los ancianos habló, diciéndome: Estos que están vestidos de ropas blancas, ¿quiénes son, y de dónde han venido? Yo le dije: Señor, tú lo sabes. Y él me dijo: Estos son los que han salido de la gran tribulación, y han lavado sus ropas, y las han emblanquecido en la sangre del Cordero</a:t>
            </a:r>
            <a:r>
              <a:rPr lang="es-CO" dirty="0" smtClean="0"/>
              <a:t>". Ver el </a:t>
            </a:r>
            <a:r>
              <a:rPr lang="es-CO" b="1" dirty="0" smtClean="0">
                <a:solidFill>
                  <a:srgbClr val="FF0000"/>
                </a:solidFill>
              </a:rPr>
              <a:t>verso 9,10</a:t>
            </a:r>
            <a:r>
              <a:rPr lang="es-CO" dirty="0"/>
              <a:t/>
            </a:r>
            <a:br>
              <a:rPr lang="es-CO" dirty="0"/>
            </a:br>
            <a:r>
              <a:rPr lang="es-CO" dirty="0"/>
              <a:t/>
            </a:r>
            <a:br>
              <a:rPr lang="es-CO" dirty="0"/>
            </a:br>
            <a:r>
              <a:rPr lang="es-CO" dirty="0" smtClean="0"/>
              <a:t>Esa </a:t>
            </a:r>
            <a:r>
              <a:rPr lang="es-CO" dirty="0"/>
              <a:t>gran tribulación, o angustia, estará relacionada con la persecución sufrida por parte de este grupo de sinceros creyentes, por ser fieles a su conciencia, a Dios y su Palabra.</a:t>
            </a:r>
            <a:br>
              <a:rPr lang="es-CO" dirty="0"/>
            </a:br>
            <a:endParaRPr lang="es-CO" dirty="0" smtClean="0"/>
          </a:p>
          <a:p>
            <a:pPr marL="0" indent="0">
              <a:buNone/>
            </a:pPr>
            <a:r>
              <a:rPr lang="es-CO" sz="3600" b="1" dirty="0" smtClean="0"/>
              <a:t>5</a:t>
            </a:r>
            <a:r>
              <a:rPr lang="es-CO" sz="3600" b="1" dirty="0"/>
              <a:t>. </a:t>
            </a:r>
            <a:r>
              <a:rPr lang="es-CO" dirty="0"/>
              <a:t>¿</a:t>
            </a:r>
            <a:r>
              <a:rPr lang="es-CO" sz="3600" b="1" dirty="0"/>
              <a:t>Qué pasará con los cobardes</a:t>
            </a:r>
            <a:r>
              <a:rPr lang="es-CO" dirty="0" smtClean="0"/>
              <a:t>?</a:t>
            </a:r>
          </a:p>
          <a:p>
            <a:pPr marL="400050" lvl="1" indent="0">
              <a:buNone/>
            </a:pPr>
            <a:r>
              <a:rPr lang="es-CO" dirty="0" smtClean="0"/>
              <a:t> </a:t>
            </a:r>
            <a:r>
              <a:rPr lang="es-CO" b="1" dirty="0">
                <a:solidFill>
                  <a:srgbClr val="FF0000"/>
                </a:solidFill>
              </a:rPr>
              <a:t>Apocalipsis 21:8.</a:t>
            </a:r>
            <a:br>
              <a:rPr lang="es-CO" b="1" dirty="0">
                <a:solidFill>
                  <a:srgbClr val="FF0000"/>
                </a:solidFill>
              </a:rPr>
            </a:br>
            <a:r>
              <a:rPr lang="es-CO" dirty="0"/>
              <a:t>"</a:t>
            </a:r>
            <a:r>
              <a:rPr lang="es-CO" b="1" dirty="0"/>
              <a:t>Pero los cobardes e incrédulos, los abominables y homicidas, los fornicarios y hechiceros, los idólatras y todos los mentirosos tendrán su parte en el lago que arde con fuego y azufre, que es la muerte segunda</a:t>
            </a:r>
            <a:r>
              <a:rPr lang="es-CO" dirty="0"/>
              <a:t>".</a:t>
            </a:r>
            <a:br>
              <a:rPr lang="es-CO" dirty="0"/>
            </a:br>
            <a:endParaRPr lang="es-CO" dirty="0"/>
          </a:p>
        </p:txBody>
      </p:sp>
    </p:spTree>
    <p:extLst>
      <p:ext uri="{BB962C8B-B14F-4D97-AF65-F5344CB8AC3E}">
        <p14:creationId xmlns:p14="http://schemas.microsoft.com/office/powerpoint/2010/main" val="342263271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pPr marL="400050" lvl="1" indent="0">
              <a:buNone/>
            </a:pPr>
            <a:r>
              <a:rPr lang="es-CO" dirty="0" smtClean="0"/>
              <a:t>La </a:t>
            </a:r>
            <a:r>
              <a:rPr lang="es-CO" dirty="0"/>
              <a:t>cobardía es la falta de ánimo y valor, el cobarde es aquél que no tiene valor ni espíritu. Nadie ha dicho que es fácil seguir a Dios. Lo que es más fácil, "el camino ancho", es dejarse llevar por lo más cómodo, "lo que diga la mayoría" y no tomar decisiones valientes que requieran un </a:t>
            </a:r>
            <a:r>
              <a:rPr lang="es-CO" dirty="0" smtClean="0"/>
              <a:t>esfuerzo.</a:t>
            </a:r>
            <a:endParaRPr lang="es-CO" dirty="0"/>
          </a:p>
          <a:p>
            <a:pPr marL="0" indent="0">
              <a:buNone/>
            </a:pPr>
            <a:endParaRPr lang="es-CO" b="1" dirty="0"/>
          </a:p>
          <a:p>
            <a:pPr marL="0" indent="0">
              <a:buNone/>
            </a:pPr>
            <a:r>
              <a:rPr lang="es-CO" sz="3600" b="1" dirty="0" smtClean="0"/>
              <a:t>6</a:t>
            </a:r>
            <a:r>
              <a:rPr lang="es-CO" b="1" dirty="0"/>
              <a:t>. ¿Qué consejo es dado a los redimidos</a:t>
            </a:r>
            <a:r>
              <a:rPr lang="es-CO" b="1" dirty="0" smtClean="0"/>
              <a:t>?</a:t>
            </a:r>
          </a:p>
          <a:p>
            <a:pPr marL="400050" lvl="1" indent="0">
              <a:buNone/>
            </a:pPr>
            <a:r>
              <a:rPr lang="es-CO" b="1" dirty="0" smtClean="0"/>
              <a:t> </a:t>
            </a:r>
            <a:r>
              <a:rPr lang="es-CO" b="1" dirty="0">
                <a:solidFill>
                  <a:srgbClr val="FF0000"/>
                </a:solidFill>
              </a:rPr>
              <a:t>1 Corintios 7:23.</a:t>
            </a:r>
            <a:r>
              <a:rPr lang="es-CO" dirty="0">
                <a:solidFill>
                  <a:srgbClr val="FF0000"/>
                </a:solidFill>
              </a:rPr>
              <a:t/>
            </a:r>
            <a:br>
              <a:rPr lang="es-CO" dirty="0">
                <a:solidFill>
                  <a:srgbClr val="FF0000"/>
                </a:solidFill>
              </a:rPr>
            </a:br>
            <a:r>
              <a:rPr lang="es-CO" dirty="0"/>
              <a:t>"</a:t>
            </a:r>
            <a:r>
              <a:rPr lang="es-CO" b="1" dirty="0"/>
              <a:t>Por precio fuisteis comprados; no os hagáis esclavos de los hombres</a:t>
            </a:r>
            <a:r>
              <a:rPr lang="es-CO" dirty="0" smtClean="0"/>
              <a:t>".</a:t>
            </a:r>
            <a:endParaRPr lang="es-CO" dirty="0"/>
          </a:p>
          <a:p>
            <a:pPr marL="0" indent="0">
              <a:buNone/>
            </a:pPr>
            <a:endParaRPr lang="es-CO" b="1" dirty="0"/>
          </a:p>
          <a:p>
            <a:pPr marL="0" indent="0">
              <a:buNone/>
            </a:pPr>
            <a:r>
              <a:rPr lang="es-CO" sz="3300" b="1" dirty="0" smtClean="0"/>
              <a:t>7</a:t>
            </a:r>
            <a:r>
              <a:rPr lang="es-CO" b="1" dirty="0"/>
              <a:t>. ¿Qué promesa es hecha al que venciere? </a:t>
            </a:r>
            <a:endParaRPr lang="es-CO" b="1" dirty="0" smtClean="0"/>
          </a:p>
          <a:p>
            <a:pPr marL="400050" lvl="1" indent="0">
              <a:buNone/>
            </a:pPr>
            <a:r>
              <a:rPr lang="es-CO" b="1" dirty="0" smtClean="0">
                <a:solidFill>
                  <a:srgbClr val="FF0000"/>
                </a:solidFill>
              </a:rPr>
              <a:t>Apocalipsis </a:t>
            </a:r>
            <a:r>
              <a:rPr lang="es-CO" b="1" dirty="0">
                <a:solidFill>
                  <a:srgbClr val="FF0000"/>
                </a:solidFill>
              </a:rPr>
              <a:t>3:21.</a:t>
            </a:r>
            <a:br>
              <a:rPr lang="es-CO" b="1" dirty="0">
                <a:solidFill>
                  <a:srgbClr val="FF0000"/>
                </a:solidFill>
              </a:rPr>
            </a:br>
            <a:r>
              <a:rPr lang="es-CO" dirty="0"/>
              <a:t>"</a:t>
            </a:r>
            <a:r>
              <a:rPr lang="es-CO" b="1" dirty="0"/>
              <a:t>Al que venciere, le daré que se siente conmigo en mi trono, así como yo he vencido, y me he sentado con mi Padre en su trono</a:t>
            </a:r>
            <a:r>
              <a:rPr lang="es-CO" dirty="0"/>
              <a:t>".</a:t>
            </a:r>
            <a:br>
              <a:rPr lang="es-CO" dirty="0"/>
            </a:br>
            <a:endParaRPr lang="es-CO" dirty="0"/>
          </a:p>
        </p:txBody>
      </p:sp>
    </p:spTree>
    <p:extLst>
      <p:ext uri="{BB962C8B-B14F-4D97-AF65-F5344CB8AC3E}">
        <p14:creationId xmlns:p14="http://schemas.microsoft.com/office/powerpoint/2010/main" val="385663687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barn(inVertical)">
                                      <p:cBhvr>
                                        <p:cTn id="13" dur="500"/>
                                        <p:tgtEl>
                                          <p:spTgt spid="3">
                                            <p:txEl>
                                              <p:pRg st="5" end="5"/>
                                            </p:txEl>
                                          </p:spTgt>
                                        </p:tgtEl>
                                      </p:cBhvr>
                                    </p:animEffect>
                                  </p:childTnLst>
                                </p:cTn>
                              </p:par>
                              <p:par>
                                <p:cTn id="14" presetID="16" presetClass="entr" presetSubtype="21"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barn(inVertical)">
                                      <p:cBhvr>
                                        <p:cTn id="1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39700" prst="cross"/>
          </a:sp3d>
        </p:spPr>
        <p:txBody>
          <a:bodyPr>
            <a:normAutofit/>
          </a:bodyPr>
          <a:lstStyle/>
          <a:p>
            <a:r>
              <a:rPr lang="es-CO" sz="5400" b="1" dirty="0" smtClean="0"/>
              <a:t>Conclusión. </a:t>
            </a:r>
            <a:endParaRPr lang="es-CO" sz="5400" b="1" dirty="0"/>
          </a:p>
        </p:txBody>
      </p:sp>
      <p:sp>
        <p:nvSpPr>
          <p:cNvPr id="3" name="2 Marcador de contenido"/>
          <p:cNvSpPr>
            <a:spLocks noGrp="1"/>
          </p:cNvSpPr>
          <p:nvPr>
            <p:ph idx="1"/>
          </p:nvPr>
        </p:nvSpPr>
        <p:spPr>
          <a:xfrm>
            <a:off x="457200" y="1600200"/>
            <a:ext cx="8229600" cy="4925144"/>
          </a:xfrm>
          <a:solidFill>
            <a:schemeClr val="accent3">
              <a:lumMod val="40000"/>
              <a:lumOff val="60000"/>
            </a:schemeClr>
          </a:solidFill>
          <a:scene3d>
            <a:camera prst="orthographicFront"/>
            <a:lightRig rig="threePt" dir="t"/>
          </a:scene3d>
          <a:sp3d>
            <a:bevelT prst="convex"/>
          </a:sp3d>
        </p:spPr>
        <p:txBody>
          <a:bodyPr>
            <a:normAutofit fontScale="85000" lnSpcReduction="20000"/>
          </a:bodyPr>
          <a:lstStyle/>
          <a:p>
            <a:pPr marL="0" indent="0" algn="ctr">
              <a:buNone/>
            </a:pPr>
            <a:r>
              <a:rPr lang="es-CO" dirty="0" smtClean="0"/>
              <a:t>Una ves que Cristo murió y resucitó, y antes de ascender al cielo, a donde estaba al lado de su Padre, dijo a sus discípulos:</a:t>
            </a:r>
          </a:p>
          <a:p>
            <a:pPr marL="0" indent="0" algn="ctr">
              <a:buNone/>
            </a:pPr>
            <a:r>
              <a:rPr lang="es-CO" dirty="0" smtClean="0"/>
              <a:t>«</a:t>
            </a:r>
            <a:r>
              <a:rPr lang="es-CO" b="1" dirty="0" smtClean="0"/>
              <a:t>Id </a:t>
            </a:r>
            <a:r>
              <a:rPr lang="es-CO" b="1" dirty="0"/>
              <a:t>por todo el mundo y predicad el evangelio a toda </a:t>
            </a:r>
            <a:r>
              <a:rPr lang="es-CO" b="1" dirty="0" smtClean="0"/>
              <a:t>criatura</a:t>
            </a:r>
            <a:r>
              <a:rPr lang="es-CO" b="1" dirty="0"/>
              <a:t>.</a:t>
            </a:r>
            <a:r>
              <a:rPr lang="es-CO" b="1" dirty="0" smtClean="0"/>
              <a:t> </a:t>
            </a:r>
            <a:r>
              <a:rPr lang="es-CO" b="1" dirty="0"/>
              <a:t>16 El que creyere y fuere bautizado, será salvo; mas el que no creyere, será </a:t>
            </a:r>
            <a:r>
              <a:rPr lang="es-CO" b="1" dirty="0" smtClean="0"/>
              <a:t>condenado</a:t>
            </a:r>
            <a:r>
              <a:rPr lang="es-CO" dirty="0" smtClean="0"/>
              <a:t>». </a:t>
            </a:r>
            <a:r>
              <a:rPr lang="es-CO" dirty="0" smtClean="0">
                <a:solidFill>
                  <a:srgbClr val="FF0000"/>
                </a:solidFill>
              </a:rPr>
              <a:t>(Mar.16:15,16)</a:t>
            </a:r>
            <a:r>
              <a:rPr lang="es-CO" dirty="0" smtClean="0"/>
              <a:t>.</a:t>
            </a:r>
          </a:p>
          <a:p>
            <a:pPr marL="0" indent="0" algn="ctr">
              <a:buNone/>
            </a:pPr>
            <a:r>
              <a:rPr lang="es-CO" dirty="0" smtClean="0"/>
              <a:t>Mi llamado es que, si tu quieres formar parte del remanente, debes aceptar a Cristo como tu Salvador, y ser bautizado, por que si no lo haces, Cristo dijo: «será condenado». </a:t>
            </a:r>
          </a:p>
          <a:p>
            <a:pPr marL="0" indent="0" algn="ctr">
              <a:buNone/>
            </a:pPr>
            <a:r>
              <a:rPr lang="es-CO" dirty="0" smtClean="0"/>
              <a:t>Mi deseo y oración es que escuches la voz de Cristo, y te entregues a Él hoy, no mañana, hoy, por que recuerda, mañana puede ser tarde.</a:t>
            </a:r>
          </a:p>
          <a:p>
            <a:pPr marL="0" indent="0" algn="ctr">
              <a:buNone/>
            </a:pPr>
            <a:endParaRPr lang="es-CO" dirty="0"/>
          </a:p>
        </p:txBody>
      </p:sp>
    </p:spTree>
    <p:extLst>
      <p:ext uri="{BB962C8B-B14F-4D97-AF65-F5344CB8AC3E}">
        <p14:creationId xmlns:p14="http://schemas.microsoft.com/office/powerpoint/2010/main" val="2843495403"/>
      </p:ext>
    </p:extLst>
  </p:cSld>
  <p:clrMapOvr>
    <a:masterClrMapping/>
  </p:clrMapOvr>
  <mc:AlternateContent xmlns:mc="http://schemas.openxmlformats.org/markup-compatibility/2006">
    <mc:Choice xmlns:p14="http://schemas.microsoft.com/office/powerpoint/2010/main" Requires="p14">
      <p:transition spd="slow" p14:dur="1200">
        <p14:flip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647</TotalTime>
  <Words>1403</Words>
  <Application>Microsoft Office PowerPoint</Application>
  <PresentationFormat>Presentación en pantalla (4:3)</PresentationFormat>
  <Paragraphs>119</Paragraphs>
  <Slides>28</Slides>
  <Notes>0</Notes>
  <HiddenSlides>0</HiddenSlides>
  <MMClips>0</MMClips>
  <ScaleCrop>false</ScaleCrop>
  <HeadingPairs>
    <vt:vector size="4" baseType="variant">
      <vt:variant>
        <vt:lpstr>Tema</vt:lpstr>
      </vt:variant>
      <vt:variant>
        <vt:i4>1</vt:i4>
      </vt:variant>
      <vt:variant>
        <vt:lpstr>Títulos de diapositiva</vt:lpstr>
      </vt:variant>
      <vt:variant>
        <vt:i4>28</vt:i4>
      </vt:variant>
    </vt:vector>
  </HeadingPairs>
  <TitlesOfParts>
    <vt:vector size="29" baseType="lpstr">
      <vt:lpstr>Tema de Office</vt:lpstr>
      <vt:lpstr>CARACTERÍSTICAS DISTINTICAS DEL REMANENTE EN EL N.TESTAMENTO</vt:lpstr>
      <vt:lpstr>Presentación de PowerPoint</vt:lpstr>
      <vt:lpstr>¿Cuál es esa iglesia, ese grupo que resta, que sigue siendo fiel a Dios y su Palabra?</vt:lpstr>
      <vt:lpstr>Presentación de PowerPoint</vt:lpstr>
      <vt:lpstr>Presentación de PowerPoint</vt:lpstr>
      <vt:lpstr>Presentación de PowerPoint</vt:lpstr>
      <vt:lpstr>Básicamente los medios que Dios utiliza para santificarnos son cuatro</vt:lpstr>
      <vt:lpstr>Presentación de PowerPoint</vt:lpstr>
      <vt:lpstr>Presentación de PowerPoint</vt:lpstr>
      <vt:lpstr>Presentación de PowerPoint</vt:lpstr>
      <vt:lpstr>Presentación de PowerPoint</vt:lpstr>
      <vt:lpstr>Presentación de PowerPoint</vt:lpstr>
      <vt:lpstr>El zarandeo doble consiste en que Dios manda a predicar su Evangelio en todo el mundo, los que lo aceptan, son traídos a la iglesia, y allí sigue purificándolos, y allí son santificados y finalmente seleccionados para la salvación.  Ver (Mat.13:13.30)</vt:lpstr>
      <vt:lpstr>Presentación de PowerPoint</vt:lpstr>
      <vt:lpstr>Presentación de PowerPoint</vt:lpstr>
      <vt:lpstr>Presentación de PowerPoint</vt:lpstr>
      <vt:lpstr>Los diez mandamientos escritos por el «Dedo de Dios» refleja su carácter.</vt:lpstr>
      <vt:lpstr>Presentación de PowerPoint</vt:lpstr>
      <vt:lpstr>¡Que bueno es Dios, cuando violamos la ley, esta es nuestro ayo para llevarnos a Cristo!</vt:lpstr>
      <vt:lpstr>Presentación de PowerPoint</vt:lpstr>
      <vt:lpstr>Presentación de PowerPoint</vt:lpstr>
      <vt:lpstr>Presentación de PowerPoint</vt:lpstr>
      <vt:lpstr>Presentación de PowerPoint</vt:lpstr>
      <vt:lpstr>Presentación de PowerPoint</vt:lpstr>
      <vt:lpstr>El remanente fiel a Dios se decidirá por el sábado. Ver (Éxo31:12-17; Eze.20:12,20). </vt:lpstr>
      <vt:lpstr>Presentación de PowerPoint</vt:lpstr>
      <vt:lpstr>Presentación de PowerPoint</vt:lpstr>
      <vt:lpstr>Conclusión.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CARACTERÍSTICAS DISTINTICAS DEL REMANENTE EN EL N.TESTAMENTO</dc:title>
  <dc:creator>HUMBERTO</dc:creator>
  <cp:lastModifiedBy>HUMBERTO</cp:lastModifiedBy>
  <cp:revision>72</cp:revision>
  <dcterms:created xsi:type="dcterms:W3CDTF">2016-03-14T13:13:53Z</dcterms:created>
  <dcterms:modified xsi:type="dcterms:W3CDTF">2016-03-15T22:22:46Z</dcterms:modified>
</cp:coreProperties>
</file>